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5"/>
  </p:notesMasterIdLst>
  <p:sldIdLst>
    <p:sldId id="256" r:id="rId2"/>
    <p:sldId id="261" r:id="rId3"/>
    <p:sldId id="260" r:id="rId4"/>
    <p:sldId id="262" r:id="rId5"/>
    <p:sldId id="290" r:id="rId6"/>
    <p:sldId id="269" r:id="rId7"/>
    <p:sldId id="257" r:id="rId8"/>
    <p:sldId id="292" r:id="rId9"/>
    <p:sldId id="291" r:id="rId10"/>
    <p:sldId id="259" r:id="rId11"/>
    <p:sldId id="265" r:id="rId12"/>
    <p:sldId id="285" r:id="rId13"/>
    <p:sldId id="286" r:id="rId14"/>
    <p:sldId id="284" r:id="rId15"/>
    <p:sldId id="288" r:id="rId16"/>
    <p:sldId id="263" r:id="rId17"/>
    <p:sldId id="287" r:id="rId18"/>
    <p:sldId id="293" r:id="rId19"/>
    <p:sldId id="268" r:id="rId20"/>
    <p:sldId id="271" r:id="rId21"/>
    <p:sldId id="270" r:id="rId22"/>
    <p:sldId id="264" r:id="rId23"/>
    <p:sldId id="279" r:id="rId24"/>
  </p:sldIdLst>
  <p:sldSz cx="9144000" cy="5143500" type="screen16x9"/>
  <p:notesSz cx="6858000" cy="9144000"/>
  <p:embeddedFontLst>
    <p:embeddedFont>
      <p:font typeface="Roboto Condensed Light" panose="020B0604020202020204" charset="0"/>
      <p:regular r:id="rId26"/>
      <p:bold r:id="rId27"/>
      <p:italic r:id="rId28"/>
      <p:boldItalic r:id="rId29"/>
    </p:embeddedFont>
    <p:embeddedFont>
      <p:font typeface="Arvo" panose="020B0604020202020204" charset="0"/>
      <p:regular r:id="rId30"/>
      <p:bold r:id="rId31"/>
      <p:italic r:id="rId32"/>
      <p:boldItalic r:id="rId33"/>
    </p:embeddedFont>
    <p:embeddedFont>
      <p:font typeface="Roboto Condensed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ja domyślna" id="{2F897A9A-1A0F-4B91-AE26-CC7EE41D4EED}">
          <p14:sldIdLst>
            <p14:sldId id="256"/>
            <p14:sldId id="261"/>
            <p14:sldId id="260"/>
            <p14:sldId id="262"/>
            <p14:sldId id="290"/>
            <p14:sldId id="269"/>
            <p14:sldId id="257"/>
            <p14:sldId id="292"/>
            <p14:sldId id="291"/>
            <p14:sldId id="259"/>
            <p14:sldId id="265"/>
            <p14:sldId id="285"/>
            <p14:sldId id="286"/>
          </p14:sldIdLst>
        </p14:section>
        <p14:section name="Sekcja bez tytułu" id="{2CF85996-2F2D-486C-BCBD-87F8C01EEA2E}">
          <p14:sldIdLst>
            <p14:sldId id="284"/>
            <p14:sldId id="288"/>
            <p14:sldId id="263"/>
            <p14:sldId id="287"/>
            <p14:sldId id="293"/>
            <p14:sldId id="268"/>
            <p14:sldId id="271"/>
            <p14:sldId id="270"/>
            <p14:sldId id="264"/>
            <p14:sldId id="279"/>
          </p14:sldIdLst>
        </p14:section>
        <p14:section name="Informacje o prezentacji" id="{1B6F0DDE-D9BF-446C-B649-A79B539EDA2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0"/>
    <a:srgbClr val="3F5378"/>
    <a:srgbClr val="111721"/>
    <a:srgbClr val="263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984919-46CC-461F-B1A7-A54098B35BAE}">
  <a:tblStyle styleId="{58984919-46CC-461F-B1A7-A54098B35B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715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394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317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82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109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76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118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41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63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97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Shape 2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  <a:endParaRPr sz="7200" b="1">
              <a:solidFill>
                <a:srgbClr val="FF9800"/>
              </a:solidFill>
            </a:endParaRPr>
          </a:p>
        </p:txBody>
      </p:sp>
      <p:grpSp>
        <p:nvGrpSpPr>
          <p:cNvPr id="52" name="Shape 52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Shape 103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Shape 104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Shape 10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Shape 10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Shape 111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Shape 112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Shape 11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Shape 11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Shape 12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Shape 130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Shape 13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Shape 13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Shape 13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Shape 13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Ref idx="1003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ze@powiat-wolominski.p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powiat-wolominski.p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930818" y="1077217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POWIAT</a:t>
            </a:r>
            <a:br>
              <a:rPr lang="pl-PL" dirty="0"/>
            </a:br>
            <a:r>
              <a:rPr lang="pl-PL" dirty="0"/>
              <a:t>WOŁOMIŃSKI</a:t>
            </a:r>
            <a:endParaRPr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734B20F-1D4F-4EF9-963C-5D12015C857D}"/>
              </a:ext>
            </a:extLst>
          </p:cNvPr>
          <p:cNvSpPr/>
          <p:nvPr/>
        </p:nvSpPr>
        <p:spPr>
          <a:xfrm>
            <a:off x="54405" y="3341606"/>
            <a:ext cx="6208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9800"/>
                </a:solidFill>
                <a:latin typeface="Roboto Condensed" panose="020B0604020202020204" charset="0"/>
                <a:ea typeface="Roboto Condensed" panose="020B0604020202020204" charset="0"/>
              </a:rPr>
              <a:t>PRZEBUDOWA WRAZ Z ROZBUDOWĄ UL. DWORKOWEJ W KOBYŁCE</a:t>
            </a:r>
          </a:p>
          <a:p>
            <a:r>
              <a:rPr lang="pl-PL" sz="1600" b="1" dirty="0">
                <a:solidFill>
                  <a:srgbClr val="FF9800"/>
                </a:solidFill>
                <a:latin typeface="Roboto Condensed" panose="020B0604020202020204" charset="0"/>
                <a:ea typeface="Roboto Condensed" panose="020B0604020202020204" charset="0"/>
              </a:rPr>
              <a:t>I BUDOWA UL. GŁÓWNEJ W MARKACH, POW. WOŁOMIŃSKI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AD125F6-2A8A-4971-A56B-D9D7BBA5C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7" y="1935070"/>
            <a:ext cx="759178" cy="894852"/>
          </a:xfrm>
          <a:prstGeom prst="rect">
            <a:avLst/>
          </a:prstGeom>
          <a:effectLst/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BAF40DA-C8EA-4EAC-BFFE-AAFE8565AC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874978"/>
              </p:ext>
            </p:extLst>
          </p:nvPr>
        </p:nvGraphicFramePr>
        <p:xfrm>
          <a:off x="6360817" y="3631625"/>
          <a:ext cx="2697839" cy="52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DRAW" r:id="rId5" imgW="4772979" imgH="927450" progId="CorelDRAW.Graphic.14">
                  <p:embed/>
                </p:oleObj>
              </mc:Choice>
              <mc:Fallback>
                <p:oleObj name="CorelDRAW" r:id="rId5" imgW="4772979" imgH="927450" progId="CorelDRAW.Graphic.14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93C81BB9-3E95-44B6-AFD2-37B1266C06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0817" y="3631625"/>
                        <a:ext cx="2697839" cy="523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F81E921D-A5D4-45EB-8F9B-9DC38F31B01E}"/>
              </a:ext>
            </a:extLst>
          </p:cNvPr>
          <p:cNvSpPr/>
          <p:nvPr/>
        </p:nvSpPr>
        <p:spPr>
          <a:xfrm>
            <a:off x="342256" y="218100"/>
            <a:ext cx="7830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Mazowiecki Instrument Wsparcia Dróg Lokalnych </a:t>
            </a:r>
          </a:p>
          <a:p>
            <a:pPr algn="ctr"/>
            <a:r>
              <a:rPr lang="pl-PL" sz="16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o istotnym znaczeniu dla rozwoju </a:t>
            </a:r>
            <a:r>
              <a:rPr lang="pl-PL" sz="1600" dirty="0" err="1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społeczno</a:t>
            </a:r>
            <a:r>
              <a:rPr lang="pl-PL" sz="1600" dirty="0">
                <a:solidFill>
                  <a:srgbClr val="3F5378"/>
                </a:solidFill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 - gospodarczego regionu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DOKUMENTACJA FOTOGRAFICZNA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l-PL" dirty="0"/>
              <a:t>Zdjęcia części zrealizowanej</a:t>
            </a:r>
            <a:endParaRPr dirty="0"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RONDO: DWORKOWA, MARECKA, SZEROKA</a:t>
            </a:r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Shape 305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3" descr="C:\Users\A1201\Desktop\Dworkowa Główna prezentacja\zdjęcia 16.01.2018\DSC06232.JPG">
            <a:extLst>
              <a:ext uri="{FF2B5EF4-FFF2-40B4-BE49-F238E27FC236}">
                <a16:creationId xmlns:a16="http://schemas.microsoft.com/office/drawing/2014/main" id="{0DDE3A1A-C6E0-48EA-B087-62A185D6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3" y="1476375"/>
            <a:ext cx="4666893" cy="3500170"/>
          </a:xfrm>
          <a:prstGeom prst="rect">
            <a:avLst/>
          </a:prstGeom>
          <a:noFill/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49">
            <a:extLst>
              <a:ext uri="{FF2B5EF4-FFF2-40B4-BE49-F238E27FC236}">
                <a16:creationId xmlns:a16="http://schemas.microsoft.com/office/drawing/2014/main" id="{18E73804-805F-4DDD-8984-54B6E619C978}"/>
              </a:ext>
            </a:extLst>
          </p:cNvPr>
          <p:cNvSpPr txBox="1">
            <a:spLocks/>
          </p:cNvSpPr>
          <p:nvPr/>
        </p:nvSpPr>
        <p:spPr>
          <a:xfrm>
            <a:off x="6079089" y="1552575"/>
            <a:ext cx="261231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wybudowana w 2017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od strony ul. Dworkowej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RONDO: DWORKOWA, MARECKA, SZEROKA</a:t>
            </a:r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Shape 305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3" descr="C:\Users\A1201\Desktop\Dworkowa Główna prezentacja\zdjęcia 16.01.2018\DSC06246.JPG">
            <a:extLst>
              <a:ext uri="{FF2B5EF4-FFF2-40B4-BE49-F238E27FC236}">
                <a16:creationId xmlns:a16="http://schemas.microsoft.com/office/drawing/2014/main" id="{4BA74A86-17EF-4938-A348-77B60664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9" y="1514808"/>
            <a:ext cx="5740151" cy="3437292"/>
          </a:xfrm>
          <a:prstGeom prst="rect">
            <a:avLst/>
          </a:prstGeom>
          <a:noFill/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49">
            <a:extLst>
              <a:ext uri="{FF2B5EF4-FFF2-40B4-BE49-F238E27FC236}">
                <a16:creationId xmlns:a16="http://schemas.microsoft.com/office/drawing/2014/main" id="{419F15B7-3B81-48DB-B9DA-62A2228CA247}"/>
              </a:ext>
            </a:extLst>
          </p:cNvPr>
          <p:cNvSpPr txBox="1">
            <a:spLocks/>
          </p:cNvSpPr>
          <p:nvPr/>
        </p:nvSpPr>
        <p:spPr>
          <a:xfrm>
            <a:off x="6304675" y="1514808"/>
            <a:ext cx="261231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wybudowana w 2017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w kierunku ul. Szerokiej.</a:t>
            </a:r>
          </a:p>
        </p:txBody>
      </p:sp>
    </p:spTree>
    <p:extLst>
      <p:ext uri="{BB962C8B-B14F-4D97-AF65-F5344CB8AC3E}">
        <p14:creationId xmlns:p14="http://schemas.microsoft.com/office/powerpoint/2010/main" val="269693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DOKUMENTACJA FOTOGRAFICZNA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l-PL" dirty="0"/>
              <a:t>Zdjęcia części projektowanej</a:t>
            </a:r>
            <a:endParaRPr dirty="0"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39089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ULICA DWORKOWA</a:t>
            </a:r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Shape 305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05874A95-1080-4D32-BD20-4D04ACE8F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1" y="1548160"/>
            <a:ext cx="5048004" cy="3343484"/>
          </a:xfrm>
          <a:prstGeom prst="rect">
            <a:avLst/>
          </a:prstGeom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249">
            <a:extLst>
              <a:ext uri="{FF2B5EF4-FFF2-40B4-BE49-F238E27FC236}">
                <a16:creationId xmlns:a16="http://schemas.microsoft.com/office/drawing/2014/main" id="{7D486559-72D3-4A0E-A8A9-6D50F4BF4F66}"/>
              </a:ext>
            </a:extLst>
          </p:cNvPr>
          <p:cNvSpPr txBox="1">
            <a:spLocks/>
          </p:cNvSpPr>
          <p:nvPr/>
        </p:nvSpPr>
        <p:spPr>
          <a:xfrm>
            <a:off x="6304675" y="1514808"/>
            <a:ext cx="261231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do realizacji w 2018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od strony ronda.</a:t>
            </a:r>
          </a:p>
        </p:txBody>
      </p:sp>
    </p:spTree>
    <p:extLst>
      <p:ext uri="{BB962C8B-B14F-4D97-AF65-F5344CB8AC3E}">
        <p14:creationId xmlns:p14="http://schemas.microsoft.com/office/powerpoint/2010/main" val="18271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ULICA DWORKOWA</a:t>
            </a:r>
            <a:endParaRPr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305" name="Shape 305"/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F9CBC371-B63D-4E1C-98A1-C037B4CC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" y="1501321"/>
            <a:ext cx="5210000" cy="3450779"/>
          </a:xfrm>
          <a:prstGeom prst="rect">
            <a:avLst/>
          </a:prstGeom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249">
            <a:extLst>
              <a:ext uri="{FF2B5EF4-FFF2-40B4-BE49-F238E27FC236}">
                <a16:creationId xmlns:a16="http://schemas.microsoft.com/office/drawing/2014/main" id="{A19F58DB-6997-499F-9218-5A749D2E8DC3}"/>
              </a:ext>
            </a:extLst>
          </p:cNvPr>
          <p:cNvSpPr txBox="1">
            <a:spLocks/>
          </p:cNvSpPr>
          <p:nvPr/>
        </p:nvSpPr>
        <p:spPr>
          <a:xfrm>
            <a:off x="6304675" y="1514808"/>
            <a:ext cx="261231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do realizacji w 2018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od strony wiaduktu 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nad trasą S8.</a:t>
            </a:r>
          </a:p>
        </p:txBody>
      </p:sp>
    </p:spTree>
    <p:extLst>
      <p:ext uri="{BB962C8B-B14F-4D97-AF65-F5344CB8AC3E}">
        <p14:creationId xmlns:p14="http://schemas.microsoft.com/office/powerpoint/2010/main" val="132739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ULICA GŁÓWNA</a:t>
            </a:r>
            <a:endParaRPr dirty="0"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0" name="Shape 304">
            <a:extLst>
              <a:ext uri="{FF2B5EF4-FFF2-40B4-BE49-F238E27FC236}">
                <a16:creationId xmlns:a16="http://schemas.microsoft.com/office/drawing/2014/main" id="{3CF43827-01CD-42EA-9F9F-A44CF1395994}"/>
              </a:ext>
            </a:extLst>
          </p:cNvPr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21" name="Shape 305">
              <a:extLst>
                <a:ext uri="{FF2B5EF4-FFF2-40B4-BE49-F238E27FC236}">
                  <a16:creationId xmlns:a16="http://schemas.microsoft.com/office/drawing/2014/main" id="{8EAAA922-4FC7-42B4-8745-C9B619FBEC6D}"/>
                </a:ext>
              </a:extLst>
            </p:cNvPr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306">
              <a:extLst>
                <a:ext uri="{FF2B5EF4-FFF2-40B4-BE49-F238E27FC236}">
                  <a16:creationId xmlns:a16="http://schemas.microsoft.com/office/drawing/2014/main" id="{998876C5-BBA3-4C2E-8B18-CBE34B54625D}"/>
                </a:ext>
              </a:extLst>
            </p:cNvPr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307">
              <a:extLst>
                <a:ext uri="{FF2B5EF4-FFF2-40B4-BE49-F238E27FC236}">
                  <a16:creationId xmlns:a16="http://schemas.microsoft.com/office/drawing/2014/main" id="{7CBF5426-581C-4C57-9D76-B6F57864B09C}"/>
                </a:ext>
              </a:extLst>
            </p:cNvPr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308">
              <a:extLst>
                <a:ext uri="{FF2B5EF4-FFF2-40B4-BE49-F238E27FC236}">
                  <a16:creationId xmlns:a16="http://schemas.microsoft.com/office/drawing/2014/main" id="{B0BD0DC7-0523-400C-84B6-AFBEFCE8C0CA}"/>
                </a:ext>
              </a:extLst>
            </p:cNvPr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309">
              <a:extLst>
                <a:ext uri="{FF2B5EF4-FFF2-40B4-BE49-F238E27FC236}">
                  <a16:creationId xmlns:a16="http://schemas.microsoft.com/office/drawing/2014/main" id="{BB15776E-928B-4B28-AE4B-C4D11C373127}"/>
                </a:ext>
              </a:extLst>
            </p:cNvPr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Obraz 29">
            <a:extLst>
              <a:ext uri="{FF2B5EF4-FFF2-40B4-BE49-F238E27FC236}">
                <a16:creationId xmlns:a16="http://schemas.microsoft.com/office/drawing/2014/main" id="{61D917BB-2709-4058-9F6A-1A51F7079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1" y="1596264"/>
            <a:ext cx="4385149" cy="3288862"/>
          </a:xfrm>
          <a:prstGeom prst="rect">
            <a:avLst/>
          </a:prstGeom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249">
            <a:extLst>
              <a:ext uri="{FF2B5EF4-FFF2-40B4-BE49-F238E27FC236}">
                <a16:creationId xmlns:a16="http://schemas.microsoft.com/office/drawing/2014/main" id="{1FD80E39-8CD1-46D0-8C5A-5AD6209A0E4F}"/>
              </a:ext>
            </a:extLst>
          </p:cNvPr>
          <p:cNvSpPr txBox="1">
            <a:spLocks/>
          </p:cNvSpPr>
          <p:nvPr/>
        </p:nvSpPr>
        <p:spPr>
          <a:xfrm>
            <a:off x="6249547" y="1514808"/>
            <a:ext cx="2667442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do realizacji w 2018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na drogę wojewódzką nr 631.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ULICA GŁÓWNA</a:t>
            </a:r>
            <a:endParaRPr dirty="0"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0" name="Shape 304">
            <a:extLst>
              <a:ext uri="{FF2B5EF4-FFF2-40B4-BE49-F238E27FC236}">
                <a16:creationId xmlns:a16="http://schemas.microsoft.com/office/drawing/2014/main" id="{3CF43827-01CD-42EA-9F9F-A44CF1395994}"/>
              </a:ext>
            </a:extLst>
          </p:cNvPr>
          <p:cNvGrpSpPr/>
          <p:nvPr/>
        </p:nvGrpSpPr>
        <p:grpSpPr>
          <a:xfrm>
            <a:off x="299071" y="635918"/>
            <a:ext cx="335800" cy="279517"/>
            <a:chOff x="1247825" y="322750"/>
            <a:chExt cx="443300" cy="369000"/>
          </a:xfrm>
        </p:grpSpPr>
        <p:sp>
          <p:nvSpPr>
            <p:cNvPr id="21" name="Shape 305">
              <a:extLst>
                <a:ext uri="{FF2B5EF4-FFF2-40B4-BE49-F238E27FC236}">
                  <a16:creationId xmlns:a16="http://schemas.microsoft.com/office/drawing/2014/main" id="{8EAAA922-4FC7-42B4-8745-C9B619FBEC6D}"/>
                </a:ext>
              </a:extLst>
            </p:cNvPr>
            <p:cNvSpPr/>
            <p:nvPr/>
          </p:nvSpPr>
          <p:spPr>
            <a:xfrm>
              <a:off x="1247825" y="322750"/>
              <a:ext cx="443300" cy="369000"/>
            </a:xfrm>
            <a:custGeom>
              <a:avLst/>
              <a:gdLst/>
              <a:ahLst/>
              <a:cxnLst/>
              <a:rect l="0" t="0" r="0" b="0"/>
              <a:pathLst>
                <a:path w="17732" h="14760" fill="none" extrusionOk="0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306">
              <a:extLst>
                <a:ext uri="{FF2B5EF4-FFF2-40B4-BE49-F238E27FC236}">
                  <a16:creationId xmlns:a16="http://schemas.microsoft.com/office/drawing/2014/main" id="{998876C5-BBA3-4C2E-8B18-CBE34B54625D}"/>
                </a:ext>
              </a:extLst>
            </p:cNvPr>
            <p:cNvSpPr/>
            <p:nvPr/>
          </p:nvSpPr>
          <p:spPr>
            <a:xfrm>
              <a:off x="1398225" y="386675"/>
              <a:ext cx="142500" cy="25"/>
            </a:xfrm>
            <a:custGeom>
              <a:avLst/>
              <a:gdLst/>
              <a:ahLst/>
              <a:cxnLst/>
              <a:rect l="0" t="0" r="0" b="0"/>
              <a:pathLst>
                <a:path w="5700" h="1" fill="none" extrusionOk="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307">
              <a:extLst>
                <a:ext uri="{FF2B5EF4-FFF2-40B4-BE49-F238E27FC236}">
                  <a16:creationId xmlns:a16="http://schemas.microsoft.com/office/drawing/2014/main" id="{7CBF5426-581C-4C57-9D76-B6F57864B09C}"/>
                </a:ext>
              </a:extLst>
            </p:cNvPr>
            <p:cNvSpPr/>
            <p:nvPr/>
          </p:nvSpPr>
          <p:spPr>
            <a:xfrm>
              <a:off x="1370225" y="450000"/>
              <a:ext cx="198500" cy="197900"/>
            </a:xfrm>
            <a:custGeom>
              <a:avLst/>
              <a:gdLst/>
              <a:ahLst/>
              <a:cxnLst/>
              <a:rect l="0" t="0" r="0" b="0"/>
              <a:pathLst>
                <a:path w="7940" h="7916" fill="none" extrusionOk="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308">
              <a:extLst>
                <a:ext uri="{FF2B5EF4-FFF2-40B4-BE49-F238E27FC236}">
                  <a16:creationId xmlns:a16="http://schemas.microsoft.com/office/drawing/2014/main" id="{B0BD0DC7-0523-400C-84B6-AFBEFCE8C0CA}"/>
                </a:ext>
              </a:extLst>
            </p:cNvPr>
            <p:cNvSpPr/>
            <p:nvPr/>
          </p:nvSpPr>
          <p:spPr>
            <a:xfrm>
              <a:off x="1403100" y="482875"/>
              <a:ext cx="132750" cy="132150"/>
            </a:xfrm>
            <a:custGeom>
              <a:avLst/>
              <a:gdLst/>
              <a:ahLst/>
              <a:cxnLst/>
              <a:rect l="0" t="0" r="0" b="0"/>
              <a:pathLst>
                <a:path w="5310" h="5286" fill="none" extrusionOk="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309">
              <a:extLst>
                <a:ext uri="{FF2B5EF4-FFF2-40B4-BE49-F238E27FC236}">
                  <a16:creationId xmlns:a16="http://schemas.microsoft.com/office/drawing/2014/main" id="{BB15776E-928B-4B28-AE4B-C4D11C373127}"/>
                </a:ext>
              </a:extLst>
            </p:cNvPr>
            <p:cNvSpPr/>
            <p:nvPr/>
          </p:nvSpPr>
          <p:spPr>
            <a:xfrm>
              <a:off x="1588800" y="435400"/>
              <a:ext cx="66400" cy="43850"/>
            </a:xfrm>
            <a:custGeom>
              <a:avLst/>
              <a:gdLst/>
              <a:ahLst/>
              <a:cxnLst/>
              <a:rect l="0" t="0" r="0" b="0"/>
              <a:pathLst>
                <a:path w="2656" h="1754" fill="none" extrusionOk="0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Shape 249">
            <a:extLst>
              <a:ext uri="{FF2B5EF4-FFF2-40B4-BE49-F238E27FC236}">
                <a16:creationId xmlns:a16="http://schemas.microsoft.com/office/drawing/2014/main" id="{1158B567-9904-4F94-9A86-4B3F770B2660}"/>
              </a:ext>
            </a:extLst>
          </p:cNvPr>
          <p:cNvSpPr txBox="1">
            <a:spLocks/>
          </p:cNvSpPr>
          <p:nvPr/>
        </p:nvSpPr>
        <p:spPr>
          <a:xfrm>
            <a:off x="6304675" y="1514808"/>
            <a:ext cx="261231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Część do realizacji w 2018 roku.</a:t>
            </a:r>
          </a:p>
          <a:p>
            <a:pPr marL="0" indent="0" algn="ctr">
              <a:spcBef>
                <a:spcPts val="0"/>
              </a:spcBef>
              <a:buFont typeface="Roboto Condensed Light"/>
              <a:buNone/>
            </a:pPr>
            <a:r>
              <a:rPr lang="pl-PL" sz="1400" b="1" dirty="0">
                <a:solidFill>
                  <a:schemeClr val="tx1"/>
                </a:solidFill>
              </a:rPr>
              <a:t>Widok od strony drogi wojewódzkiej nr 631.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EDFE02-B8EE-4387-B241-CF367B07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71" y="1547024"/>
            <a:ext cx="5140997" cy="3405076"/>
          </a:xfrm>
          <a:prstGeom prst="rect">
            <a:avLst/>
          </a:prstGeom>
          <a:ln w="1905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29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HARMONOGRAM RZECZOWO-FINANSOWY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l-PL" dirty="0"/>
              <a:t>Terminy i koszty inwestycji</a:t>
            </a:r>
            <a:endParaRPr dirty="0"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3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3173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48802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ZADANIA REALIZOWANE W RAMACH INWESTYCJI</a:t>
            </a:r>
            <a:endParaRPr dirty="0"/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aphicFrame>
        <p:nvGraphicFramePr>
          <p:cNvPr id="342" name="Shape 342"/>
          <p:cNvGraphicFramePr/>
          <p:nvPr>
            <p:extLst>
              <p:ext uri="{D42A27DB-BD31-4B8C-83A1-F6EECF244321}">
                <p14:modId xmlns:p14="http://schemas.microsoft.com/office/powerpoint/2010/main" val="4282743686"/>
              </p:ext>
            </p:extLst>
          </p:nvPr>
        </p:nvGraphicFramePr>
        <p:xfrm>
          <a:off x="695271" y="1661742"/>
          <a:ext cx="6819309" cy="2773171"/>
        </p:xfrm>
        <a:graphic>
          <a:graphicData uri="http://schemas.openxmlformats.org/drawingml/2006/table">
            <a:tbl>
              <a:tblPr>
                <a:noFill/>
                <a:tableStyleId>{58984919-46CC-461F-B1A7-A54098B35BAE}</a:tableStyleId>
              </a:tblPr>
              <a:tblGrid>
                <a:gridCol w="2287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69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ZADANIE 1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(czerwiec 2015 – luty 2017)</a:t>
                      </a:r>
                      <a:endParaRPr sz="1000" b="1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Dokumentacja projektowa i projekt budowlano-wykonawczy dla obu odcinków drogi.</a:t>
                      </a:r>
                      <a:endParaRPr sz="1000" b="1" dirty="0">
                        <a:solidFill>
                          <a:srgbClr val="3F5378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ZADANIE 2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(wrzesień 2017 – grudzień 2017)</a:t>
                      </a:r>
                      <a:endParaRPr sz="1000" b="1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Rozbudowa drogi powiatowej ul. Dworkowej od dz. Nr ew. 75/1 </a:t>
                      </a:r>
                      <a:r>
                        <a:rPr lang="pl-PL" sz="1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obr</a:t>
                      </a: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. 0009 Kobyłka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do skrzyżowania ulic Mareckiej i Szerokiej (wraz ze skrzyżowaniem) w ramach zadania: budowa ronda na skrzyżowaniu ulic Mareckiej, Szerokiej i Dworkowej, gm. Kobyłka.</a:t>
                      </a:r>
                      <a:endParaRPr sz="1000" b="1" dirty="0">
                        <a:solidFill>
                          <a:srgbClr val="263248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2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ZADANIE 3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(marzec 2018 – listopad 2018)</a:t>
                      </a:r>
                      <a:endParaRPr b="1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Rozbudowa drogi powiatowej ul. Dworkowej od dz. Nr ew. 75/1 </a:t>
                      </a:r>
                      <a:r>
                        <a:rPr lang="pl-PL" sz="10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obr</a:t>
                      </a: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. 0009 Kobyłka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do skrzyżowania ulic Mareckiej i Szerokiej (wraz ze skrzyżowaniem).</a:t>
                      </a:r>
                      <a:endParaRPr sz="1000" b="1" dirty="0">
                        <a:solidFill>
                          <a:srgbClr val="263248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ZADANIE 4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(marzec 2018 – listopad 2018)</a:t>
                      </a:r>
                      <a:endParaRPr sz="1000" b="1" dirty="0">
                        <a:solidFill>
                          <a:srgbClr val="3F537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Budowa drogi powiatowej w Markach na odcinku od skrzyżowania z drogą wojewódzką nr 631 do projektowanego wiaduktu drogowego nad trasą S8).</a:t>
                      </a:r>
                      <a:endParaRPr sz="1000" b="1" dirty="0">
                        <a:solidFill>
                          <a:srgbClr val="263248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ZADANIE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000" b="1" dirty="0">
                          <a:solidFill>
                            <a:srgbClr val="3F537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(marzec 2018 - listopad 2018)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Roboto Condensed" panose="020B0604020202020204" charset="0"/>
                          <a:ea typeface="Roboto Condensed" panose="020B0604020202020204" charset="0"/>
                          <a:cs typeface="Arial"/>
                          <a:sym typeface="Arial"/>
                        </a:rPr>
                        <a:t>Nadzór budowlany. </a:t>
                      </a:r>
                      <a:endParaRPr sz="1000" b="1" dirty="0">
                        <a:solidFill>
                          <a:srgbClr val="263248"/>
                        </a:solidFill>
                        <a:latin typeface="Roboto Condensed" panose="020B0604020202020204" charset="0"/>
                        <a:ea typeface="Roboto Condensed" panose="020B0604020202020204" charset="0"/>
                        <a:cs typeface="Roboto Condensed"/>
                        <a:sym typeface="Roboto Condense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D3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240137"/>
                  </a:ext>
                </a:extLst>
              </a:tr>
            </a:tbl>
          </a:graphicData>
        </a:graphic>
      </p:graphicFrame>
      <p:grpSp>
        <p:nvGrpSpPr>
          <p:cNvPr id="13" name="Shape 875">
            <a:extLst>
              <a:ext uri="{FF2B5EF4-FFF2-40B4-BE49-F238E27FC236}">
                <a16:creationId xmlns:a16="http://schemas.microsoft.com/office/drawing/2014/main" id="{AC88A3CF-E773-468F-AB84-139B8CE77B9D}"/>
              </a:ext>
            </a:extLst>
          </p:cNvPr>
          <p:cNvGrpSpPr/>
          <p:nvPr/>
        </p:nvGrpSpPr>
        <p:grpSpPr>
          <a:xfrm>
            <a:off x="287422" y="631532"/>
            <a:ext cx="304439" cy="288286"/>
            <a:chOff x="5973900" y="318475"/>
            <a:chExt cx="401900" cy="380575"/>
          </a:xfrm>
        </p:grpSpPr>
        <p:sp>
          <p:nvSpPr>
            <p:cNvPr id="14" name="Shape 876">
              <a:extLst>
                <a:ext uri="{FF2B5EF4-FFF2-40B4-BE49-F238E27FC236}">
                  <a16:creationId xmlns:a16="http://schemas.microsoft.com/office/drawing/2014/main" id="{B28B5923-58A8-414F-A37A-BDA33ED33A71}"/>
                </a:ext>
              </a:extLst>
            </p:cNvPr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0" t="0" r="0" b="0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877">
              <a:extLst>
                <a:ext uri="{FF2B5EF4-FFF2-40B4-BE49-F238E27FC236}">
                  <a16:creationId xmlns:a16="http://schemas.microsoft.com/office/drawing/2014/main" id="{36A70433-FD24-4AA7-BC13-3182993B6A63}"/>
                </a:ext>
              </a:extLst>
            </p:cNvPr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878">
              <a:extLst>
                <a:ext uri="{FF2B5EF4-FFF2-40B4-BE49-F238E27FC236}">
                  <a16:creationId xmlns:a16="http://schemas.microsoft.com/office/drawing/2014/main" id="{423C02A2-124F-496D-B9B5-DD0C2CD954E1}"/>
                </a:ext>
              </a:extLst>
            </p:cNvPr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0" t="0" r="0" b="0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879">
              <a:extLst>
                <a:ext uri="{FF2B5EF4-FFF2-40B4-BE49-F238E27FC236}">
                  <a16:creationId xmlns:a16="http://schemas.microsoft.com/office/drawing/2014/main" id="{122FC96A-D7D5-4D83-BF03-5824F65FCF35}"/>
                </a:ext>
              </a:extLst>
            </p:cNvPr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0" t="0" r="0" b="0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880">
              <a:extLst>
                <a:ext uri="{FF2B5EF4-FFF2-40B4-BE49-F238E27FC236}">
                  <a16:creationId xmlns:a16="http://schemas.microsoft.com/office/drawing/2014/main" id="{835FA1F6-EE63-4F6A-A5E4-0EE68766D92D}"/>
                </a:ext>
              </a:extLst>
            </p:cNvPr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881">
              <a:extLst>
                <a:ext uri="{FF2B5EF4-FFF2-40B4-BE49-F238E27FC236}">
                  <a16:creationId xmlns:a16="http://schemas.microsoft.com/office/drawing/2014/main" id="{4C617297-B784-45E3-A3C0-46A06F79F981}"/>
                </a:ext>
              </a:extLst>
            </p:cNvPr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0" t="0" r="0" b="0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882">
              <a:extLst>
                <a:ext uri="{FF2B5EF4-FFF2-40B4-BE49-F238E27FC236}">
                  <a16:creationId xmlns:a16="http://schemas.microsoft.com/office/drawing/2014/main" id="{55BEDCA4-4B8C-43BD-98DD-5FEB690140F4}"/>
                </a:ext>
              </a:extLst>
            </p:cNvPr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0" t="0" r="0" b="0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883">
              <a:extLst>
                <a:ext uri="{FF2B5EF4-FFF2-40B4-BE49-F238E27FC236}">
                  <a16:creationId xmlns:a16="http://schemas.microsoft.com/office/drawing/2014/main" id="{81A10CF2-7FCD-4545-9DCA-F5C4B689F9BF}"/>
                </a:ext>
              </a:extLst>
            </p:cNvPr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0" t="0" r="0" b="0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884">
              <a:extLst>
                <a:ext uri="{FF2B5EF4-FFF2-40B4-BE49-F238E27FC236}">
                  <a16:creationId xmlns:a16="http://schemas.microsoft.com/office/drawing/2014/main" id="{A7267F34-A540-4919-BD1B-FA4C2130D91B}"/>
                </a:ext>
              </a:extLst>
            </p:cNvPr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885">
              <a:extLst>
                <a:ext uri="{FF2B5EF4-FFF2-40B4-BE49-F238E27FC236}">
                  <a16:creationId xmlns:a16="http://schemas.microsoft.com/office/drawing/2014/main" id="{57CA9A34-E440-4045-9CA5-2A0042F29F3A}"/>
                </a:ext>
              </a:extLst>
            </p:cNvPr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0" t="0" r="0" b="0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886">
              <a:extLst>
                <a:ext uri="{FF2B5EF4-FFF2-40B4-BE49-F238E27FC236}">
                  <a16:creationId xmlns:a16="http://schemas.microsoft.com/office/drawing/2014/main" id="{399D2D56-3ED7-48D7-833B-A8CEA3C8FD24}"/>
                </a:ext>
              </a:extLst>
            </p:cNvPr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887">
              <a:extLst>
                <a:ext uri="{FF2B5EF4-FFF2-40B4-BE49-F238E27FC236}">
                  <a16:creationId xmlns:a16="http://schemas.microsoft.com/office/drawing/2014/main" id="{A67DB90F-1B7B-4682-A287-59AA4B9BB2A1}"/>
                </a:ext>
              </a:extLst>
            </p:cNvPr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888">
              <a:extLst>
                <a:ext uri="{FF2B5EF4-FFF2-40B4-BE49-F238E27FC236}">
                  <a16:creationId xmlns:a16="http://schemas.microsoft.com/office/drawing/2014/main" id="{7771E1FA-6DB9-4CC7-8C4A-BD09754E91FE}"/>
                </a:ext>
              </a:extLst>
            </p:cNvPr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889">
              <a:extLst>
                <a:ext uri="{FF2B5EF4-FFF2-40B4-BE49-F238E27FC236}">
                  <a16:creationId xmlns:a16="http://schemas.microsoft.com/office/drawing/2014/main" id="{A0562129-89D2-4FE4-AAAE-376CBF36E224}"/>
                </a:ext>
              </a:extLst>
            </p:cNvPr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0" t="0" r="0" b="0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POWIAT WOŁOMIŃSKI</a:t>
            </a:r>
            <a:endParaRPr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1149555" y="1333500"/>
            <a:ext cx="5423125" cy="3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największy powiat ziemski na Mazowszu             – ponad 238 tys. ludności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długość dróg powiatowych – ponad 401 km,       z czego prawie 346 km dróg asfaltowych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20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trasa krajowa S8 – ułatwia komunikację                  w kierunku Warszawy, z drugiej strony tworzy barierę komunikacyjną dla poruszających się        w obszarze powiatu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2A3CC3-26DF-41EB-8B7B-A6CC53850A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2189" y="478962"/>
            <a:ext cx="491590" cy="593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Shape 401"/>
          <p:cNvGrpSpPr/>
          <p:nvPr/>
        </p:nvGrpSpPr>
        <p:grpSpPr>
          <a:xfrm>
            <a:off x="2316120" y="183479"/>
            <a:ext cx="4565688" cy="722507"/>
            <a:chOff x="-1535283" y="1287960"/>
            <a:chExt cx="11486579" cy="2067200"/>
          </a:xfrm>
        </p:grpSpPr>
        <p:sp>
          <p:nvSpPr>
            <p:cNvPr id="402" name="Shape 402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ctrTitle" idx="4294967295"/>
          </p:nvPr>
        </p:nvSpPr>
        <p:spPr>
          <a:xfrm>
            <a:off x="2803579" y="315413"/>
            <a:ext cx="3590770" cy="4555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dirty="0"/>
              <a:t>72 250,50 </a:t>
            </a:r>
            <a:r>
              <a:rPr lang="pl-PL" sz="2600" dirty="0" err="1"/>
              <a:t>pln</a:t>
            </a:r>
            <a:endParaRPr sz="2600" dirty="0"/>
          </a:p>
        </p:txBody>
      </p:sp>
      <p:sp>
        <p:nvSpPr>
          <p:cNvPr id="408" name="Shape 408"/>
          <p:cNvSpPr txBox="1">
            <a:spLocks noGrp="1"/>
          </p:cNvSpPr>
          <p:nvPr>
            <p:ph type="subTitle" idx="4294967295"/>
          </p:nvPr>
        </p:nvSpPr>
        <p:spPr>
          <a:xfrm>
            <a:off x="2810506" y="782152"/>
            <a:ext cx="3589485" cy="3265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pl-PL" sz="1600" b="1" dirty="0">
                <a:solidFill>
                  <a:srgbClr val="3F5378"/>
                </a:solidFill>
              </a:rPr>
              <a:t>Zadanie nr 1</a:t>
            </a:r>
            <a:endParaRPr sz="1600" b="1" dirty="0">
              <a:solidFill>
                <a:srgbClr val="3F5378"/>
              </a:solidFill>
            </a:endParaRPr>
          </a:p>
        </p:txBody>
      </p:sp>
      <p:grpSp>
        <p:nvGrpSpPr>
          <p:cNvPr id="70" name="Shape 401">
            <a:extLst>
              <a:ext uri="{FF2B5EF4-FFF2-40B4-BE49-F238E27FC236}">
                <a16:creationId xmlns:a16="http://schemas.microsoft.com/office/drawing/2014/main" id="{8CCC6DDB-1C6C-4F3E-BD47-FF8520BBB3AC}"/>
              </a:ext>
            </a:extLst>
          </p:cNvPr>
          <p:cNvGrpSpPr/>
          <p:nvPr/>
        </p:nvGrpSpPr>
        <p:grpSpPr>
          <a:xfrm>
            <a:off x="2321762" y="1108693"/>
            <a:ext cx="4565688" cy="722507"/>
            <a:chOff x="-1535283" y="1287960"/>
            <a:chExt cx="11486579" cy="2067200"/>
          </a:xfrm>
        </p:grpSpPr>
        <p:sp>
          <p:nvSpPr>
            <p:cNvPr id="71" name="Shape 402">
              <a:extLst>
                <a:ext uri="{FF2B5EF4-FFF2-40B4-BE49-F238E27FC236}">
                  <a16:creationId xmlns:a16="http://schemas.microsoft.com/office/drawing/2014/main" id="{78CE36DF-8950-4278-976E-2939CB8AC962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72" name="Shape 403">
              <a:extLst>
                <a:ext uri="{FF2B5EF4-FFF2-40B4-BE49-F238E27FC236}">
                  <a16:creationId xmlns:a16="http://schemas.microsoft.com/office/drawing/2014/main" id="{E6933F38-F11B-4E06-A3DF-F82817D1DA57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73" name="Shape 404">
              <a:extLst>
                <a:ext uri="{FF2B5EF4-FFF2-40B4-BE49-F238E27FC236}">
                  <a16:creationId xmlns:a16="http://schemas.microsoft.com/office/drawing/2014/main" id="{9E3005F1-09AE-4BCF-823E-1C93191FE3A6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74" name="Shape 405">
              <a:extLst>
                <a:ext uri="{FF2B5EF4-FFF2-40B4-BE49-F238E27FC236}">
                  <a16:creationId xmlns:a16="http://schemas.microsoft.com/office/drawing/2014/main" id="{86B5641B-C744-4867-A83D-98B18AAD3678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75" name="Shape 406">
              <a:extLst>
                <a:ext uri="{FF2B5EF4-FFF2-40B4-BE49-F238E27FC236}">
                  <a16:creationId xmlns:a16="http://schemas.microsoft.com/office/drawing/2014/main" id="{C6E2DE97-4D4F-4ED8-AF5A-AB532D7D7835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407">
            <a:extLst>
              <a:ext uri="{FF2B5EF4-FFF2-40B4-BE49-F238E27FC236}">
                <a16:creationId xmlns:a16="http://schemas.microsoft.com/office/drawing/2014/main" id="{EEC49F8B-271E-45AC-AC51-EAD7884DC9F4}"/>
              </a:ext>
            </a:extLst>
          </p:cNvPr>
          <p:cNvSpPr txBox="1">
            <a:spLocks/>
          </p:cNvSpPr>
          <p:nvPr/>
        </p:nvSpPr>
        <p:spPr>
          <a:xfrm>
            <a:off x="2809221" y="1240627"/>
            <a:ext cx="3590770" cy="4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lvl="0" algn="ctr"/>
            <a:r>
              <a:rPr lang="pl-PL" sz="2600" dirty="0"/>
              <a:t>1 486 754,51 </a:t>
            </a:r>
            <a:r>
              <a:rPr lang="pl-PL" sz="2600" dirty="0" err="1"/>
              <a:t>pln</a:t>
            </a:r>
            <a:endParaRPr lang="pl-PL" sz="2600" dirty="0"/>
          </a:p>
        </p:txBody>
      </p:sp>
      <p:sp>
        <p:nvSpPr>
          <p:cNvPr id="77" name="Shape 408">
            <a:extLst>
              <a:ext uri="{FF2B5EF4-FFF2-40B4-BE49-F238E27FC236}">
                <a16:creationId xmlns:a16="http://schemas.microsoft.com/office/drawing/2014/main" id="{25B3EDA1-CD16-4763-8062-F1B5EA7D51E8}"/>
              </a:ext>
            </a:extLst>
          </p:cNvPr>
          <p:cNvSpPr txBox="1">
            <a:spLocks/>
          </p:cNvSpPr>
          <p:nvPr/>
        </p:nvSpPr>
        <p:spPr>
          <a:xfrm>
            <a:off x="2803579" y="1694829"/>
            <a:ext cx="3589485" cy="32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pl-PL" sz="1600" b="1" dirty="0">
                <a:solidFill>
                  <a:srgbClr val="3F5378"/>
                </a:solidFill>
              </a:rPr>
              <a:t>Zadanie nr 2</a:t>
            </a:r>
          </a:p>
        </p:txBody>
      </p:sp>
      <p:grpSp>
        <p:nvGrpSpPr>
          <p:cNvPr id="78" name="Shape 401">
            <a:extLst>
              <a:ext uri="{FF2B5EF4-FFF2-40B4-BE49-F238E27FC236}">
                <a16:creationId xmlns:a16="http://schemas.microsoft.com/office/drawing/2014/main" id="{F97DDD66-FD57-4152-B501-D5F48C7B5C44}"/>
              </a:ext>
            </a:extLst>
          </p:cNvPr>
          <p:cNvGrpSpPr/>
          <p:nvPr/>
        </p:nvGrpSpPr>
        <p:grpSpPr>
          <a:xfrm>
            <a:off x="2323047" y="2022308"/>
            <a:ext cx="4565688" cy="722507"/>
            <a:chOff x="-1535283" y="1287960"/>
            <a:chExt cx="11486579" cy="2067200"/>
          </a:xfrm>
        </p:grpSpPr>
        <p:sp>
          <p:nvSpPr>
            <p:cNvPr id="79" name="Shape 402">
              <a:extLst>
                <a:ext uri="{FF2B5EF4-FFF2-40B4-BE49-F238E27FC236}">
                  <a16:creationId xmlns:a16="http://schemas.microsoft.com/office/drawing/2014/main" id="{8655CB41-1AED-4089-8BF5-B7CD889BDCFF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0" name="Shape 403">
              <a:extLst>
                <a:ext uri="{FF2B5EF4-FFF2-40B4-BE49-F238E27FC236}">
                  <a16:creationId xmlns:a16="http://schemas.microsoft.com/office/drawing/2014/main" id="{3E6980A2-A39F-4386-8318-BEEC3BB283DA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1" name="Shape 404">
              <a:extLst>
                <a:ext uri="{FF2B5EF4-FFF2-40B4-BE49-F238E27FC236}">
                  <a16:creationId xmlns:a16="http://schemas.microsoft.com/office/drawing/2014/main" id="{06F0A1AE-DDE2-4AB2-8C45-A93D2C4B9D66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2" name="Shape 405">
              <a:extLst>
                <a:ext uri="{FF2B5EF4-FFF2-40B4-BE49-F238E27FC236}">
                  <a16:creationId xmlns:a16="http://schemas.microsoft.com/office/drawing/2014/main" id="{8DFB0630-DE42-400F-9380-0F3E1A7EEA39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83" name="Shape 406">
              <a:extLst>
                <a:ext uri="{FF2B5EF4-FFF2-40B4-BE49-F238E27FC236}">
                  <a16:creationId xmlns:a16="http://schemas.microsoft.com/office/drawing/2014/main" id="{B46628E2-555B-48E2-87CA-C6C0457FACB9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84" name="Shape 407">
            <a:extLst>
              <a:ext uri="{FF2B5EF4-FFF2-40B4-BE49-F238E27FC236}">
                <a16:creationId xmlns:a16="http://schemas.microsoft.com/office/drawing/2014/main" id="{94E527F7-DDB8-4573-AC7A-6BA492AEC6FA}"/>
              </a:ext>
            </a:extLst>
          </p:cNvPr>
          <p:cNvSpPr txBox="1">
            <a:spLocks/>
          </p:cNvSpPr>
          <p:nvPr/>
        </p:nvSpPr>
        <p:spPr>
          <a:xfrm>
            <a:off x="2810506" y="2154242"/>
            <a:ext cx="3590770" cy="4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lvl="0" algn="ctr"/>
            <a:r>
              <a:rPr lang="pl-PL" sz="2600" dirty="0"/>
              <a:t>670 812,88</a:t>
            </a:r>
            <a:r>
              <a:rPr lang="pl-PL" sz="3000" dirty="0"/>
              <a:t> </a:t>
            </a:r>
            <a:r>
              <a:rPr lang="pl-PL" sz="2600" dirty="0" err="1"/>
              <a:t>pln</a:t>
            </a:r>
            <a:endParaRPr lang="pl-PL" sz="2600" dirty="0"/>
          </a:p>
        </p:txBody>
      </p:sp>
      <p:sp>
        <p:nvSpPr>
          <p:cNvPr id="85" name="Shape 408">
            <a:extLst>
              <a:ext uri="{FF2B5EF4-FFF2-40B4-BE49-F238E27FC236}">
                <a16:creationId xmlns:a16="http://schemas.microsoft.com/office/drawing/2014/main" id="{0145E1D9-3457-479B-8CFA-7BDC84E79240}"/>
              </a:ext>
            </a:extLst>
          </p:cNvPr>
          <p:cNvSpPr txBox="1">
            <a:spLocks/>
          </p:cNvSpPr>
          <p:nvPr/>
        </p:nvSpPr>
        <p:spPr>
          <a:xfrm>
            <a:off x="2817433" y="2620981"/>
            <a:ext cx="3589485" cy="32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pl-PL" sz="1600" b="1" dirty="0">
                <a:solidFill>
                  <a:srgbClr val="3F5378"/>
                </a:solidFill>
              </a:rPr>
              <a:t>Zadanie nr 3</a:t>
            </a:r>
          </a:p>
        </p:txBody>
      </p:sp>
      <p:grpSp>
        <p:nvGrpSpPr>
          <p:cNvPr id="101" name="Shape 401">
            <a:extLst>
              <a:ext uri="{FF2B5EF4-FFF2-40B4-BE49-F238E27FC236}">
                <a16:creationId xmlns:a16="http://schemas.microsoft.com/office/drawing/2014/main" id="{C33D9357-FA1D-40E4-A89C-7DB4D5B2417D}"/>
              </a:ext>
            </a:extLst>
          </p:cNvPr>
          <p:cNvGrpSpPr/>
          <p:nvPr/>
        </p:nvGrpSpPr>
        <p:grpSpPr>
          <a:xfrm>
            <a:off x="2319859" y="2922232"/>
            <a:ext cx="4565688" cy="722507"/>
            <a:chOff x="-1535283" y="1287960"/>
            <a:chExt cx="11486579" cy="2067200"/>
          </a:xfrm>
        </p:grpSpPr>
        <p:sp>
          <p:nvSpPr>
            <p:cNvPr id="102" name="Shape 402">
              <a:extLst>
                <a:ext uri="{FF2B5EF4-FFF2-40B4-BE49-F238E27FC236}">
                  <a16:creationId xmlns:a16="http://schemas.microsoft.com/office/drawing/2014/main" id="{E21C1F94-BB1E-4074-87A4-3C9768D34015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3" name="Shape 403">
              <a:extLst>
                <a:ext uri="{FF2B5EF4-FFF2-40B4-BE49-F238E27FC236}">
                  <a16:creationId xmlns:a16="http://schemas.microsoft.com/office/drawing/2014/main" id="{6734553C-F97C-4FC1-AA1B-6911B16BEA79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4" name="Shape 404">
              <a:extLst>
                <a:ext uri="{FF2B5EF4-FFF2-40B4-BE49-F238E27FC236}">
                  <a16:creationId xmlns:a16="http://schemas.microsoft.com/office/drawing/2014/main" id="{CB6235C5-C13D-49CD-8864-6427D63E8338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5" name="Shape 405">
              <a:extLst>
                <a:ext uri="{FF2B5EF4-FFF2-40B4-BE49-F238E27FC236}">
                  <a16:creationId xmlns:a16="http://schemas.microsoft.com/office/drawing/2014/main" id="{888FCEE9-37AB-47EC-BCA5-93A917B8B94A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06" name="Shape 406">
              <a:extLst>
                <a:ext uri="{FF2B5EF4-FFF2-40B4-BE49-F238E27FC236}">
                  <a16:creationId xmlns:a16="http://schemas.microsoft.com/office/drawing/2014/main" id="{2E0886C8-4711-4CF5-88A3-8763FB20B30C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07" name="Shape 407">
            <a:extLst>
              <a:ext uri="{FF2B5EF4-FFF2-40B4-BE49-F238E27FC236}">
                <a16:creationId xmlns:a16="http://schemas.microsoft.com/office/drawing/2014/main" id="{8E0FDB0B-5E6E-4A65-98E3-29670EBCCB3B}"/>
              </a:ext>
            </a:extLst>
          </p:cNvPr>
          <p:cNvSpPr txBox="1">
            <a:spLocks/>
          </p:cNvSpPr>
          <p:nvPr/>
        </p:nvSpPr>
        <p:spPr>
          <a:xfrm>
            <a:off x="2807318" y="3054166"/>
            <a:ext cx="3590770" cy="4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l-PL" sz="2600" dirty="0"/>
              <a:t>3 442 550,38 </a:t>
            </a:r>
            <a:r>
              <a:rPr lang="pl-PL" sz="2600" dirty="0" err="1"/>
              <a:t>pln</a:t>
            </a:r>
            <a:endParaRPr lang="pl-PL" sz="2600" dirty="0"/>
          </a:p>
        </p:txBody>
      </p:sp>
      <p:sp>
        <p:nvSpPr>
          <p:cNvPr id="108" name="Shape 408">
            <a:extLst>
              <a:ext uri="{FF2B5EF4-FFF2-40B4-BE49-F238E27FC236}">
                <a16:creationId xmlns:a16="http://schemas.microsoft.com/office/drawing/2014/main" id="{29C0DFAA-856D-46D3-8608-D9A22384F5E7}"/>
              </a:ext>
            </a:extLst>
          </p:cNvPr>
          <p:cNvSpPr txBox="1">
            <a:spLocks/>
          </p:cNvSpPr>
          <p:nvPr/>
        </p:nvSpPr>
        <p:spPr>
          <a:xfrm>
            <a:off x="2814245" y="3520905"/>
            <a:ext cx="3589485" cy="32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pl-PL" sz="1600" b="1" dirty="0">
                <a:solidFill>
                  <a:srgbClr val="3F5378"/>
                </a:solidFill>
              </a:rPr>
              <a:t>Zadanie nr 4</a:t>
            </a:r>
          </a:p>
        </p:txBody>
      </p:sp>
      <p:grpSp>
        <p:nvGrpSpPr>
          <p:cNvPr id="109" name="Shape 401">
            <a:extLst>
              <a:ext uri="{FF2B5EF4-FFF2-40B4-BE49-F238E27FC236}">
                <a16:creationId xmlns:a16="http://schemas.microsoft.com/office/drawing/2014/main" id="{883E37E1-8356-4455-8A26-C3BF0539B401}"/>
              </a:ext>
            </a:extLst>
          </p:cNvPr>
          <p:cNvGrpSpPr/>
          <p:nvPr/>
        </p:nvGrpSpPr>
        <p:grpSpPr>
          <a:xfrm>
            <a:off x="2319859" y="3833424"/>
            <a:ext cx="4565688" cy="722507"/>
            <a:chOff x="-1535283" y="1287960"/>
            <a:chExt cx="11486579" cy="2067200"/>
          </a:xfrm>
        </p:grpSpPr>
        <p:sp>
          <p:nvSpPr>
            <p:cNvPr id="110" name="Shape 402">
              <a:extLst>
                <a:ext uri="{FF2B5EF4-FFF2-40B4-BE49-F238E27FC236}">
                  <a16:creationId xmlns:a16="http://schemas.microsoft.com/office/drawing/2014/main" id="{79B2FF08-B46B-40CF-A167-4BF5D5605F7B}"/>
                </a:ext>
              </a:extLst>
            </p:cNvPr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11" name="Shape 403">
              <a:extLst>
                <a:ext uri="{FF2B5EF4-FFF2-40B4-BE49-F238E27FC236}">
                  <a16:creationId xmlns:a16="http://schemas.microsoft.com/office/drawing/2014/main" id="{516513F0-188B-45C2-A055-DCA554C456CB}"/>
                </a:ext>
              </a:extLst>
            </p:cNvPr>
            <p:cNvSpPr/>
            <p:nvPr/>
          </p:nvSpPr>
          <p:spPr>
            <a:xfrm rot="10800000" flipH="1">
              <a:off x="-308909" y="1697039"/>
              <a:ext cx="9030600" cy="12438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12" name="Shape 404">
              <a:extLst>
                <a:ext uri="{FF2B5EF4-FFF2-40B4-BE49-F238E27FC236}">
                  <a16:creationId xmlns:a16="http://schemas.microsoft.com/office/drawing/2014/main" id="{5A801DF9-843E-4BE7-AD4B-F50916E7C4A1}"/>
                </a:ext>
              </a:extLst>
            </p:cNvPr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13" name="Shape 405">
              <a:extLst>
                <a:ext uri="{FF2B5EF4-FFF2-40B4-BE49-F238E27FC236}">
                  <a16:creationId xmlns:a16="http://schemas.microsoft.com/office/drawing/2014/main" id="{DC4F9E31-6460-42F5-AE44-F3A4F4583F11}"/>
                </a:ext>
              </a:extLst>
            </p:cNvPr>
            <p:cNvSpPr/>
            <p:nvPr/>
          </p:nvSpPr>
          <p:spPr>
            <a:xfrm flipH="1">
              <a:off x="-1535283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14" name="Shape 406">
              <a:extLst>
                <a:ext uri="{FF2B5EF4-FFF2-40B4-BE49-F238E27FC236}">
                  <a16:creationId xmlns:a16="http://schemas.microsoft.com/office/drawing/2014/main" id="{48284269-4530-40F0-8049-B26E2816D9EF}"/>
                </a:ext>
              </a:extLst>
            </p:cNvPr>
            <p:cNvSpPr/>
            <p:nvPr/>
          </p:nvSpPr>
          <p:spPr>
            <a:xfrm rot="10800000">
              <a:off x="-153527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15" name="Shape 407">
            <a:extLst>
              <a:ext uri="{FF2B5EF4-FFF2-40B4-BE49-F238E27FC236}">
                <a16:creationId xmlns:a16="http://schemas.microsoft.com/office/drawing/2014/main" id="{3C1350D2-B77D-4AB2-A9B9-270C81DBCC46}"/>
              </a:ext>
            </a:extLst>
          </p:cNvPr>
          <p:cNvSpPr txBox="1">
            <a:spLocks/>
          </p:cNvSpPr>
          <p:nvPr/>
        </p:nvSpPr>
        <p:spPr>
          <a:xfrm>
            <a:off x="2807318" y="3965358"/>
            <a:ext cx="3590770" cy="45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l-PL" sz="2600" dirty="0"/>
              <a:t>39 761,30 </a:t>
            </a:r>
            <a:r>
              <a:rPr lang="pl-PL" sz="2600" dirty="0" err="1"/>
              <a:t>pln</a:t>
            </a:r>
            <a:endParaRPr lang="pl-PL" sz="2600" dirty="0"/>
          </a:p>
        </p:txBody>
      </p:sp>
      <p:sp>
        <p:nvSpPr>
          <p:cNvPr id="116" name="Shape 408">
            <a:extLst>
              <a:ext uri="{FF2B5EF4-FFF2-40B4-BE49-F238E27FC236}">
                <a16:creationId xmlns:a16="http://schemas.microsoft.com/office/drawing/2014/main" id="{A6CDC86B-0F0E-4A64-B4F8-DA3C413477B3}"/>
              </a:ext>
            </a:extLst>
          </p:cNvPr>
          <p:cNvSpPr txBox="1">
            <a:spLocks/>
          </p:cNvSpPr>
          <p:nvPr/>
        </p:nvSpPr>
        <p:spPr>
          <a:xfrm>
            <a:off x="2817433" y="4438412"/>
            <a:ext cx="3589485" cy="32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pl-PL" sz="1600" b="1" dirty="0">
                <a:solidFill>
                  <a:srgbClr val="3F5378"/>
                </a:solidFill>
              </a:rPr>
              <a:t>Zadanie nr 5</a:t>
            </a:r>
          </a:p>
        </p:txBody>
      </p:sp>
      <p:grpSp>
        <p:nvGrpSpPr>
          <p:cNvPr id="117" name="Shape 344">
            <a:extLst>
              <a:ext uri="{FF2B5EF4-FFF2-40B4-BE49-F238E27FC236}">
                <a16:creationId xmlns:a16="http://schemas.microsoft.com/office/drawing/2014/main" id="{6F3B48B5-260E-4227-B8C2-80D338964235}"/>
              </a:ext>
            </a:extLst>
          </p:cNvPr>
          <p:cNvGrpSpPr/>
          <p:nvPr/>
        </p:nvGrpSpPr>
        <p:grpSpPr>
          <a:xfrm>
            <a:off x="506530" y="956747"/>
            <a:ext cx="494385" cy="455539"/>
            <a:chOff x="5292575" y="3681900"/>
            <a:chExt cx="420150" cy="373275"/>
          </a:xfrm>
        </p:grpSpPr>
        <p:sp>
          <p:nvSpPr>
            <p:cNvPr id="118" name="Shape 345">
              <a:extLst>
                <a:ext uri="{FF2B5EF4-FFF2-40B4-BE49-F238E27FC236}">
                  <a16:creationId xmlns:a16="http://schemas.microsoft.com/office/drawing/2014/main" id="{39F1D6FE-6657-48CC-8C6D-59F64098D43B}"/>
                </a:ext>
              </a:extLst>
            </p:cNvPr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Shape 346">
              <a:extLst>
                <a:ext uri="{FF2B5EF4-FFF2-40B4-BE49-F238E27FC236}">
                  <a16:creationId xmlns:a16="http://schemas.microsoft.com/office/drawing/2014/main" id="{57EE1F0F-847C-4970-891A-4A6CDFB90D71}"/>
                </a:ext>
              </a:extLst>
            </p:cNvPr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Shape 347">
              <a:extLst>
                <a:ext uri="{FF2B5EF4-FFF2-40B4-BE49-F238E27FC236}">
                  <a16:creationId xmlns:a16="http://schemas.microsoft.com/office/drawing/2014/main" id="{35E61E7B-960B-4C5C-A330-E21FCC1146B6}"/>
                </a:ext>
              </a:extLst>
            </p:cNvPr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Shape 348">
              <a:extLst>
                <a:ext uri="{FF2B5EF4-FFF2-40B4-BE49-F238E27FC236}">
                  <a16:creationId xmlns:a16="http://schemas.microsoft.com/office/drawing/2014/main" id="{9754ACD7-9AAE-4C39-B794-7FDF372A426E}"/>
                </a:ext>
              </a:extLst>
            </p:cNvPr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Shape 349">
              <a:extLst>
                <a:ext uri="{FF2B5EF4-FFF2-40B4-BE49-F238E27FC236}">
                  <a16:creationId xmlns:a16="http://schemas.microsoft.com/office/drawing/2014/main" id="{432F3179-03E1-461A-A9FF-81D4D05799E2}"/>
                </a:ext>
              </a:extLst>
            </p:cNvPr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Shape 350">
              <a:extLst>
                <a:ext uri="{FF2B5EF4-FFF2-40B4-BE49-F238E27FC236}">
                  <a16:creationId xmlns:a16="http://schemas.microsoft.com/office/drawing/2014/main" id="{A5AC2D47-9202-40C4-BF66-514B4B6CD361}"/>
                </a:ext>
              </a:extLst>
            </p:cNvPr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Shape 351">
              <a:extLst>
                <a:ext uri="{FF2B5EF4-FFF2-40B4-BE49-F238E27FC236}">
                  <a16:creationId xmlns:a16="http://schemas.microsoft.com/office/drawing/2014/main" id="{EB9E47AD-8030-40F4-B46C-513F3CCBE42D}"/>
                </a:ext>
              </a:extLst>
            </p:cNvPr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Shape 376"/>
          <p:cNvGrpSpPr/>
          <p:nvPr/>
        </p:nvGrpSpPr>
        <p:grpSpPr>
          <a:xfrm>
            <a:off x="1590704" y="593679"/>
            <a:ext cx="6666062" cy="1596649"/>
            <a:chOff x="185742" y="1287960"/>
            <a:chExt cx="8044527" cy="2067200"/>
          </a:xfrm>
        </p:grpSpPr>
        <p:sp>
          <p:nvSpPr>
            <p:cNvPr id="377" name="Shape 377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ctrTitle" idx="4294967295"/>
          </p:nvPr>
        </p:nvSpPr>
        <p:spPr>
          <a:xfrm>
            <a:off x="2616160" y="779222"/>
            <a:ext cx="4619296" cy="12255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000" dirty="0">
                <a:solidFill>
                  <a:srgbClr val="3F5378"/>
                </a:solidFill>
              </a:rPr>
              <a:t>5 694 </a:t>
            </a:r>
            <a:r>
              <a:rPr lang="en" sz="5000" dirty="0">
                <a:solidFill>
                  <a:srgbClr val="3F5378"/>
                </a:solidFill>
              </a:rPr>
              <a:t>1</a:t>
            </a:r>
            <a:r>
              <a:rPr lang="pl-PL" sz="5000" dirty="0">
                <a:solidFill>
                  <a:srgbClr val="3F5378"/>
                </a:solidFill>
              </a:rPr>
              <a:t>29,57 </a:t>
            </a:r>
            <a:r>
              <a:rPr lang="pl-PL" sz="5000" dirty="0" err="1">
                <a:solidFill>
                  <a:srgbClr val="3F5378"/>
                </a:solidFill>
              </a:rPr>
              <a:t>pln</a:t>
            </a:r>
            <a:endParaRPr sz="5000" dirty="0">
              <a:solidFill>
                <a:srgbClr val="3F5378"/>
              </a:solidFill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subTitle" idx="4294967295"/>
          </p:nvPr>
        </p:nvSpPr>
        <p:spPr>
          <a:xfrm>
            <a:off x="2628018" y="1869465"/>
            <a:ext cx="5013274" cy="385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pl-PL" b="1" dirty="0">
                <a:solidFill>
                  <a:srgbClr val="3F5378"/>
                </a:solidFill>
              </a:rPr>
              <a:t>Całkowite koszty realizacji inwestycji.</a:t>
            </a:r>
            <a:endParaRPr b="1" dirty="0">
              <a:solidFill>
                <a:srgbClr val="3F5378"/>
              </a:solidFill>
            </a:endParaRPr>
          </a:p>
        </p:txBody>
      </p:sp>
      <p:grpSp>
        <p:nvGrpSpPr>
          <p:cNvPr id="11" name="Shape 735">
            <a:extLst>
              <a:ext uri="{FF2B5EF4-FFF2-40B4-BE49-F238E27FC236}">
                <a16:creationId xmlns:a16="http://schemas.microsoft.com/office/drawing/2014/main" id="{088D213A-9111-4BEC-A2A7-BD2B3C0AF561}"/>
              </a:ext>
            </a:extLst>
          </p:cNvPr>
          <p:cNvGrpSpPr/>
          <p:nvPr/>
        </p:nvGrpSpPr>
        <p:grpSpPr>
          <a:xfrm>
            <a:off x="384985" y="950000"/>
            <a:ext cx="563921" cy="444158"/>
            <a:chOff x="3932350" y="3714775"/>
            <a:chExt cx="439650" cy="319075"/>
          </a:xfrm>
        </p:grpSpPr>
        <p:sp>
          <p:nvSpPr>
            <p:cNvPr id="12" name="Shape 736">
              <a:extLst>
                <a:ext uri="{FF2B5EF4-FFF2-40B4-BE49-F238E27FC236}">
                  <a16:creationId xmlns:a16="http://schemas.microsoft.com/office/drawing/2014/main" id="{1E4316E8-6B41-4218-8DB6-CFBD5701CC35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737">
              <a:extLst>
                <a:ext uri="{FF2B5EF4-FFF2-40B4-BE49-F238E27FC236}">
                  <a16:creationId xmlns:a16="http://schemas.microsoft.com/office/drawing/2014/main" id="{18916D41-D3B4-462C-82DF-E291E7AC50BF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738">
              <a:extLst>
                <a:ext uri="{FF2B5EF4-FFF2-40B4-BE49-F238E27FC236}">
                  <a16:creationId xmlns:a16="http://schemas.microsoft.com/office/drawing/2014/main" id="{AF2E81BF-4907-42AC-912A-9ED9BD6C138E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739">
              <a:extLst>
                <a:ext uri="{FF2B5EF4-FFF2-40B4-BE49-F238E27FC236}">
                  <a16:creationId xmlns:a16="http://schemas.microsoft.com/office/drawing/2014/main" id="{770694A2-20C8-4EE9-A213-54AA3B16E80D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740">
              <a:extLst>
                <a:ext uri="{FF2B5EF4-FFF2-40B4-BE49-F238E27FC236}">
                  <a16:creationId xmlns:a16="http://schemas.microsoft.com/office/drawing/2014/main" id="{7CA63FDD-3FCD-491B-98F6-C27F2524E329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Shape 383">
            <a:extLst>
              <a:ext uri="{FF2B5EF4-FFF2-40B4-BE49-F238E27FC236}">
                <a16:creationId xmlns:a16="http://schemas.microsoft.com/office/drawing/2014/main" id="{38D064DA-A750-490E-A9CE-12BD6F7A48DE}"/>
              </a:ext>
            </a:extLst>
          </p:cNvPr>
          <p:cNvSpPr txBox="1">
            <a:spLocks/>
          </p:cNvSpPr>
          <p:nvPr/>
        </p:nvSpPr>
        <p:spPr>
          <a:xfrm>
            <a:off x="1508915" y="3921209"/>
            <a:ext cx="4327576" cy="71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2000" b="1" dirty="0">
                <a:solidFill>
                  <a:srgbClr val="FF9800"/>
                </a:solidFill>
              </a:rPr>
              <a:t>Kwota dofinansowania z budżetu </a:t>
            </a:r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2000" b="1" dirty="0">
                <a:solidFill>
                  <a:srgbClr val="FF9800"/>
                </a:solidFill>
              </a:rPr>
              <a:t>Województwa Mazowieckiego.</a:t>
            </a:r>
          </a:p>
        </p:txBody>
      </p:sp>
      <p:grpSp>
        <p:nvGrpSpPr>
          <p:cNvPr id="19" name="Shape 376">
            <a:extLst>
              <a:ext uri="{FF2B5EF4-FFF2-40B4-BE49-F238E27FC236}">
                <a16:creationId xmlns:a16="http://schemas.microsoft.com/office/drawing/2014/main" id="{1A80F4C9-E239-4F52-BBF4-9CB80765D905}"/>
              </a:ext>
            </a:extLst>
          </p:cNvPr>
          <p:cNvGrpSpPr/>
          <p:nvPr/>
        </p:nvGrpSpPr>
        <p:grpSpPr>
          <a:xfrm>
            <a:off x="384985" y="2740587"/>
            <a:ext cx="6437846" cy="1476561"/>
            <a:chOff x="185742" y="1287960"/>
            <a:chExt cx="8044527" cy="2067200"/>
          </a:xfrm>
        </p:grpSpPr>
        <p:sp>
          <p:nvSpPr>
            <p:cNvPr id="20" name="Shape 377">
              <a:extLst>
                <a:ext uri="{FF2B5EF4-FFF2-40B4-BE49-F238E27FC236}">
                  <a16:creationId xmlns:a16="http://schemas.microsoft.com/office/drawing/2014/main" id="{42DC9550-6600-4B91-8491-8D5B4DC54032}"/>
                </a:ext>
              </a:extLst>
            </p:cNvPr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1" name="Shape 378">
              <a:extLst>
                <a:ext uri="{FF2B5EF4-FFF2-40B4-BE49-F238E27FC236}">
                  <a16:creationId xmlns:a16="http://schemas.microsoft.com/office/drawing/2014/main" id="{518C99A2-2BDB-4D4C-8DC6-A370AB7960C7}"/>
                </a:ext>
              </a:extLst>
            </p:cNvPr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2" name="Shape 379">
              <a:extLst>
                <a:ext uri="{FF2B5EF4-FFF2-40B4-BE49-F238E27FC236}">
                  <a16:creationId xmlns:a16="http://schemas.microsoft.com/office/drawing/2014/main" id="{71396863-363B-4F3A-B388-4DCEF8755479}"/>
                </a:ext>
              </a:extLst>
            </p:cNvPr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3" name="Shape 380">
              <a:extLst>
                <a:ext uri="{FF2B5EF4-FFF2-40B4-BE49-F238E27FC236}">
                  <a16:creationId xmlns:a16="http://schemas.microsoft.com/office/drawing/2014/main" id="{41E52672-E432-45F2-9F3D-BEF905471F77}"/>
                </a:ext>
              </a:extLst>
            </p:cNvPr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4" name="Shape 381">
              <a:extLst>
                <a:ext uri="{FF2B5EF4-FFF2-40B4-BE49-F238E27FC236}">
                  <a16:creationId xmlns:a16="http://schemas.microsoft.com/office/drawing/2014/main" id="{129B4EFE-2147-474A-8EEE-A75665D16BEC}"/>
                </a:ext>
              </a:extLst>
            </p:cNvPr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5" name="Shape 382">
            <a:extLst>
              <a:ext uri="{FF2B5EF4-FFF2-40B4-BE49-F238E27FC236}">
                <a16:creationId xmlns:a16="http://schemas.microsoft.com/office/drawing/2014/main" id="{63D5FAC5-59F1-4C47-9445-1477CECFEEB1}"/>
              </a:ext>
            </a:extLst>
          </p:cNvPr>
          <p:cNvSpPr txBox="1">
            <a:spLocks/>
          </p:cNvSpPr>
          <p:nvPr/>
        </p:nvSpPr>
        <p:spPr>
          <a:xfrm>
            <a:off x="1422298" y="2831601"/>
            <a:ext cx="4398731" cy="122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l-PL" sz="4500" dirty="0">
                <a:solidFill>
                  <a:srgbClr val="FF9800"/>
                </a:solidFill>
              </a:rPr>
              <a:t>3 416 477,74 </a:t>
            </a:r>
            <a:r>
              <a:rPr lang="pl-PL" sz="4500" dirty="0" err="1">
                <a:solidFill>
                  <a:srgbClr val="FF9800"/>
                </a:solidFill>
              </a:rPr>
              <a:t>pln</a:t>
            </a:r>
            <a:endParaRPr lang="pl-PL" sz="4500" dirty="0">
              <a:solidFill>
                <a:srgbClr val="FF98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KORZYŚCI Z REALIZACJI INWESTYCJI</a:t>
            </a:r>
            <a:endParaRPr dirty="0"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904826" y="1675705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FF9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połączenie</a:t>
            </a:r>
            <a:endParaRPr b="1" dirty="0">
              <a:solidFill>
                <a:srgbClr val="FF9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pl-PL" b="1" dirty="0">
                <a:solidFill>
                  <a:schemeClr val="tx1"/>
                </a:solidFill>
              </a:rPr>
              <a:t>Zostanie stworzone nowe bezpośrednie połączenie drogowe między gminami Kobyłka i Marki.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3152726" y="1675705"/>
            <a:ext cx="2307013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FF9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Ukierunkowanie ruchu</a:t>
            </a:r>
            <a:endParaRPr b="1" dirty="0">
              <a:solidFill>
                <a:srgbClr val="FF9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pl-PL" b="1" dirty="0">
                <a:solidFill>
                  <a:schemeClr val="tx1"/>
                </a:solidFill>
              </a:rPr>
              <a:t>Usprawnienie ruchu między gminami Wołomin, Kobyłka, Zielonka i Marki pomiędzy istniejącymi węzłami na trasie S8.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body" idx="3"/>
          </p:nvPr>
        </p:nvSpPr>
        <p:spPr>
          <a:xfrm>
            <a:off x="5561275" y="1675705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FF9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Ciąg rowerowy</a:t>
            </a:r>
            <a:endParaRPr b="1" dirty="0">
              <a:solidFill>
                <a:srgbClr val="FF9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chemeClr val="tx1"/>
                </a:solidFill>
              </a:rPr>
              <a:t>Zostanie wybudowane nowe bezpieczne połączenie nad trasą S8 dla rowerzystów.</a:t>
            </a:r>
            <a:endParaRPr b="1" dirty="0">
              <a:solidFill>
                <a:schemeClr val="tx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pSp>
        <p:nvGrpSpPr>
          <p:cNvPr id="288" name="Shape 288"/>
          <p:cNvGrpSpPr/>
          <p:nvPr/>
        </p:nvGrpSpPr>
        <p:grpSpPr>
          <a:xfrm>
            <a:off x="312466" y="587260"/>
            <a:ext cx="309022" cy="376837"/>
            <a:chOff x="596350" y="929175"/>
            <a:chExt cx="407950" cy="497475"/>
          </a:xfrm>
        </p:grpSpPr>
        <p:sp>
          <p:nvSpPr>
            <p:cNvPr id="289" name="Shape 28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503" name="Shape 503"/>
          <p:cNvSpPr txBox="1">
            <a:spLocks noGrp="1"/>
          </p:cNvSpPr>
          <p:nvPr>
            <p:ph type="ctrTitle" idx="4294967295"/>
          </p:nvPr>
        </p:nvSpPr>
        <p:spPr>
          <a:xfrm>
            <a:off x="911512" y="2422076"/>
            <a:ext cx="6594475" cy="1160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0" dirty="0">
                <a:solidFill>
                  <a:srgbClr val="FF9800"/>
                </a:solidFill>
              </a:rPr>
              <a:t>Dziękujemy </a:t>
            </a:r>
            <a:br>
              <a:rPr lang="pl-PL" sz="6000" dirty="0">
                <a:solidFill>
                  <a:srgbClr val="FF9800"/>
                </a:solidFill>
              </a:rPr>
            </a:br>
            <a:r>
              <a:rPr lang="pl-PL" sz="6000" dirty="0">
                <a:solidFill>
                  <a:srgbClr val="FF9800"/>
                </a:solidFill>
              </a:rPr>
              <a:t>za uwagę</a:t>
            </a:r>
            <a:r>
              <a:rPr lang="en" sz="6000" dirty="0">
                <a:solidFill>
                  <a:srgbClr val="FF9800"/>
                </a:solidFill>
              </a:rPr>
              <a:t>!</a:t>
            </a:r>
            <a:endParaRPr sz="6000" dirty="0">
              <a:solidFill>
                <a:srgbClr val="FF9800"/>
              </a:solidFill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subTitle" idx="4294967295"/>
          </p:nvPr>
        </p:nvSpPr>
        <p:spPr>
          <a:xfrm>
            <a:off x="911512" y="3452863"/>
            <a:ext cx="2300897" cy="13414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/>
              <a:t>Jolanta </a:t>
            </a:r>
            <a:r>
              <a:rPr lang="pl-PL" sz="2000" dirty="0" err="1"/>
              <a:t>Lejk</a:t>
            </a:r>
            <a:endParaRPr lang="pl-PL" sz="2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/>
              <a:t>Rafał Grześkiewicz</a:t>
            </a:r>
            <a:endParaRPr sz="2000" dirty="0"/>
          </a:p>
        </p:txBody>
      </p:sp>
      <p:grpSp>
        <p:nvGrpSpPr>
          <p:cNvPr id="5" name="Shape 594">
            <a:extLst>
              <a:ext uri="{FF2B5EF4-FFF2-40B4-BE49-F238E27FC236}">
                <a16:creationId xmlns:a16="http://schemas.microsoft.com/office/drawing/2014/main" id="{BCFF1C58-7A73-447F-BB61-98E346582C3F}"/>
              </a:ext>
            </a:extLst>
          </p:cNvPr>
          <p:cNvGrpSpPr/>
          <p:nvPr/>
        </p:nvGrpSpPr>
        <p:grpSpPr>
          <a:xfrm>
            <a:off x="5069574" y="308054"/>
            <a:ext cx="352389" cy="238008"/>
            <a:chOff x="564675" y="1700625"/>
            <a:chExt cx="465200" cy="314200"/>
          </a:xfrm>
        </p:grpSpPr>
        <p:sp>
          <p:nvSpPr>
            <p:cNvPr id="6" name="Shape 595">
              <a:extLst>
                <a:ext uri="{FF2B5EF4-FFF2-40B4-BE49-F238E27FC236}">
                  <a16:creationId xmlns:a16="http://schemas.microsoft.com/office/drawing/2014/main" id="{82B3D9A1-2116-4813-99BE-B0ECFC558A33}"/>
                </a:ext>
              </a:extLst>
            </p:cNvPr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0" t="0" r="0" b="0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Shape 596">
              <a:extLst>
                <a:ext uri="{FF2B5EF4-FFF2-40B4-BE49-F238E27FC236}">
                  <a16:creationId xmlns:a16="http://schemas.microsoft.com/office/drawing/2014/main" id="{5D3B4B1C-CB96-43A2-A9D9-A869009B35A2}"/>
                </a:ext>
              </a:extLst>
            </p:cNvPr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0" t="0" r="0" b="0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597">
              <a:extLst>
                <a:ext uri="{FF2B5EF4-FFF2-40B4-BE49-F238E27FC236}">
                  <a16:creationId xmlns:a16="http://schemas.microsoft.com/office/drawing/2014/main" id="{08F2E7B3-8C55-48C7-BB8E-C901F7919422}"/>
                </a:ext>
              </a:extLst>
            </p:cNvPr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0" t="0" r="0" b="0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Shape 504">
            <a:extLst>
              <a:ext uri="{FF2B5EF4-FFF2-40B4-BE49-F238E27FC236}">
                <a16:creationId xmlns:a16="http://schemas.microsoft.com/office/drawing/2014/main" id="{2667BA06-A757-4C9C-B40B-AC3A90589D84}"/>
              </a:ext>
            </a:extLst>
          </p:cNvPr>
          <p:cNvSpPr txBox="1">
            <a:spLocks/>
          </p:cNvSpPr>
          <p:nvPr/>
        </p:nvSpPr>
        <p:spPr>
          <a:xfrm>
            <a:off x="5641092" y="211413"/>
            <a:ext cx="3179774" cy="189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1600" b="1" dirty="0">
                <a:solidFill>
                  <a:schemeClr val="tx1"/>
                </a:solidFill>
              </a:rPr>
              <a:t>Starostwo Powiatowe w Wołominie</a:t>
            </a:r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1600" b="1" dirty="0">
                <a:solidFill>
                  <a:schemeClr val="tx1"/>
                </a:solidFill>
              </a:rPr>
              <a:t>Wydział Planowania i Rozwoju</a:t>
            </a:r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1600" b="1" dirty="0">
                <a:solidFill>
                  <a:schemeClr val="tx1"/>
                </a:solidFill>
              </a:rPr>
              <a:t>(22) 787 43 01 wew. 122, 123</a:t>
            </a:r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1600" b="1" dirty="0">
                <a:hlinkClick r:id="rId3"/>
              </a:rPr>
              <a:t>ze@powiat-wolominski.pl</a:t>
            </a:r>
            <a:endParaRPr lang="pl-PL" sz="1600" b="1" dirty="0"/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r>
              <a:rPr lang="pl-PL" sz="1600" b="1" dirty="0">
                <a:hlinkClick r:id="rId4"/>
              </a:rPr>
              <a:t>www.powiat-wolominski.pl</a:t>
            </a:r>
            <a:endParaRPr lang="pl-PL" sz="1600" b="1" dirty="0"/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endParaRPr lang="pl-PL" sz="2000" dirty="0"/>
          </a:p>
          <a:p>
            <a:pPr marL="0" indent="0">
              <a:spcBef>
                <a:spcPts val="0"/>
              </a:spcBef>
              <a:buFont typeface="Roboto Condensed Light"/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29774" y="1202000"/>
            <a:ext cx="5273845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None/>
            </a:pPr>
            <a:r>
              <a:rPr lang="pl-PL" sz="1600" dirty="0"/>
              <a:t>Celem Mazowieckiego Instrumentu Wsparcia Dróg Lokalnych</a:t>
            </a:r>
            <a:r>
              <a:rPr lang="pl-PL" sz="1600" b="1" dirty="0"/>
              <a:t> </a:t>
            </a:r>
            <a:r>
              <a:rPr lang="pl-PL" sz="1600" dirty="0"/>
              <a:t>będzie wsparcie</a:t>
            </a:r>
            <a:r>
              <a:rPr lang="pl-PL" sz="1600" b="1" dirty="0"/>
              <a:t> </a:t>
            </a:r>
            <a:r>
              <a:rPr lang="pl-PL" sz="1600" dirty="0"/>
              <a:t>powiatów województwa mazowieckiego, które posiadają niewystarczający potencjał infrastruktury technicznej oraz ograniczone szanse pozyskiwania środków z różnych programów pomocowych na infrastrukturę. </a:t>
            </a:r>
          </a:p>
          <a:p>
            <a:pPr marL="0" indent="0" algn="just">
              <a:buNone/>
            </a:pPr>
            <a:r>
              <a:rPr lang="pl-PL" sz="1600" dirty="0"/>
              <a:t>Wybrane do wsparcia projekty będą przyczyniały się do poprawy systemu transportowego o istotnym znaczeniu dla sytuacji społeczno-gospodarczej subregionu oraz zapewnią spójność        z siecią dróg wojewódzkich lub Transeuropejską Siecią Transportową (TEN-T), z wyłączeniem miast na prawach powiatu.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72595" y="2043916"/>
            <a:ext cx="1291083" cy="431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FF9800"/>
                </a:solidFill>
              </a:rPr>
              <a:t>Widok inwestycji od strony trasy S8</a:t>
            </a:r>
            <a:endParaRPr sz="1800" dirty="0">
              <a:solidFill>
                <a:srgbClr val="FF9800"/>
              </a:solidFill>
            </a:endParaRPr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69D14D17-F142-41C1-8804-BF1321FA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28" y="648171"/>
            <a:ext cx="7451656" cy="3653991"/>
          </a:xfrm>
          <a:prstGeom prst="rect">
            <a:avLst/>
          </a:prstGeom>
          <a:ln w="2540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Shape 557">
            <a:extLst>
              <a:ext uri="{FF2B5EF4-FFF2-40B4-BE49-F238E27FC236}">
                <a16:creationId xmlns:a16="http://schemas.microsoft.com/office/drawing/2014/main" id="{D73A431A-79CF-4939-B5B8-FD44B313970B}"/>
              </a:ext>
            </a:extLst>
          </p:cNvPr>
          <p:cNvGrpSpPr/>
          <p:nvPr/>
        </p:nvGrpSpPr>
        <p:grpSpPr>
          <a:xfrm>
            <a:off x="557623" y="1272698"/>
            <a:ext cx="321028" cy="282282"/>
            <a:chOff x="1929775" y="320925"/>
            <a:chExt cx="423800" cy="372650"/>
          </a:xfrm>
        </p:grpSpPr>
        <p:sp>
          <p:nvSpPr>
            <p:cNvPr id="48" name="Shape 558">
              <a:extLst>
                <a:ext uri="{FF2B5EF4-FFF2-40B4-BE49-F238E27FC236}">
                  <a16:creationId xmlns:a16="http://schemas.microsoft.com/office/drawing/2014/main" id="{724BD819-6E3E-431B-BEDD-C34BEDC6A6A4}"/>
                </a:ext>
              </a:extLst>
            </p:cNvPr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0" t="0" r="0" b="0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559">
              <a:extLst>
                <a:ext uri="{FF2B5EF4-FFF2-40B4-BE49-F238E27FC236}">
                  <a16:creationId xmlns:a16="http://schemas.microsoft.com/office/drawing/2014/main" id="{B6DFA686-BCB6-4748-8DA7-F4AB9C95C730}"/>
                </a:ext>
              </a:extLst>
            </p:cNvPr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0" t="0" r="0" b="0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560">
              <a:extLst>
                <a:ext uri="{FF2B5EF4-FFF2-40B4-BE49-F238E27FC236}">
                  <a16:creationId xmlns:a16="http://schemas.microsoft.com/office/drawing/2014/main" id="{8B401FB9-301E-48D3-827C-23D647AE69A3}"/>
                </a:ext>
              </a:extLst>
            </p:cNvPr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0" t="0" r="0" b="0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61">
              <a:extLst>
                <a:ext uri="{FF2B5EF4-FFF2-40B4-BE49-F238E27FC236}">
                  <a16:creationId xmlns:a16="http://schemas.microsoft.com/office/drawing/2014/main" id="{9BDC29A8-E583-453F-881A-D8F5D01EA8DF}"/>
                </a:ext>
              </a:extLst>
            </p:cNvPr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0" t="0" r="0" b="0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Shape 562">
              <a:extLst>
                <a:ext uri="{FF2B5EF4-FFF2-40B4-BE49-F238E27FC236}">
                  <a16:creationId xmlns:a16="http://schemas.microsoft.com/office/drawing/2014/main" id="{25025913-0F82-416A-9227-EDBDF4BB41E4}"/>
                </a:ext>
              </a:extLst>
            </p:cNvPr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0" t="0" r="0" b="0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655329" y="1759460"/>
            <a:ext cx="1291083" cy="431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FF9800"/>
                </a:solidFill>
              </a:rPr>
              <a:t>Lokalizacja </a:t>
            </a:r>
            <a:br>
              <a:rPr lang="pl-PL" sz="1800" dirty="0">
                <a:solidFill>
                  <a:srgbClr val="FF9800"/>
                </a:solidFill>
              </a:rPr>
            </a:br>
            <a:r>
              <a:rPr lang="pl-PL" sz="1800" dirty="0">
                <a:solidFill>
                  <a:srgbClr val="FF9800"/>
                </a:solidFill>
              </a:rPr>
              <a:t>inwestycji</a:t>
            </a:r>
            <a:endParaRPr sz="1800" dirty="0">
              <a:solidFill>
                <a:srgbClr val="FF9800"/>
              </a:solidFill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ubTitle" idx="4294967295"/>
          </p:nvPr>
        </p:nvSpPr>
        <p:spPr>
          <a:xfrm>
            <a:off x="0" y="2320288"/>
            <a:ext cx="2777576" cy="1209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pl-PL" sz="1400" b="1" dirty="0">
                <a:solidFill>
                  <a:schemeClr val="tx1"/>
                </a:solidFill>
              </a:rPr>
              <a:t>Inwestycja składa się z dwóch dróg tworzących razem z wiaduktem nad trasą S8 jeden ciąg drogowy</a:t>
            </a:r>
            <a:r>
              <a:rPr lang="pl-PL" sz="1400" dirty="0">
                <a:solidFill>
                  <a:schemeClr val="tx1"/>
                </a:solidFill>
              </a:rPr>
              <a:t>.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37B07B1E-9DD6-4FF8-BFD5-EF40D21D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15" y="316228"/>
            <a:ext cx="6053760" cy="4008121"/>
          </a:xfrm>
          <a:prstGeom prst="rect">
            <a:avLst/>
          </a:prstGeom>
          <a:ln w="2540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7" name="Shape 564">
            <a:extLst>
              <a:ext uri="{FF2B5EF4-FFF2-40B4-BE49-F238E27FC236}">
                <a16:creationId xmlns:a16="http://schemas.microsoft.com/office/drawing/2014/main" id="{F0FE0E4A-21EF-4F53-907B-EDD3D674D1F1}"/>
              </a:ext>
            </a:extLst>
          </p:cNvPr>
          <p:cNvSpPr/>
          <p:nvPr/>
        </p:nvSpPr>
        <p:spPr>
          <a:xfrm>
            <a:off x="1187407" y="1253243"/>
            <a:ext cx="226928" cy="300727"/>
          </a:xfrm>
          <a:custGeom>
            <a:avLst/>
            <a:gdLst/>
            <a:ahLst/>
            <a:cxnLst/>
            <a:rect l="0" t="0" r="0" b="0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4678F016-C3A9-4CB3-9A7F-B47666D9304A}"/>
              </a:ext>
            </a:extLst>
          </p:cNvPr>
          <p:cNvSpPr/>
          <p:nvPr/>
        </p:nvSpPr>
        <p:spPr>
          <a:xfrm>
            <a:off x="3459480" y="2190710"/>
            <a:ext cx="4438650" cy="758230"/>
          </a:xfrm>
          <a:custGeom>
            <a:avLst/>
            <a:gdLst>
              <a:gd name="connsiteX0" fmla="*/ 0 w 4438650"/>
              <a:gd name="connsiteY0" fmla="*/ 758230 h 758230"/>
              <a:gd name="connsiteX1" fmla="*/ 331470 w 4438650"/>
              <a:gd name="connsiteY1" fmla="*/ 701080 h 758230"/>
              <a:gd name="connsiteX2" fmla="*/ 556260 w 4438650"/>
              <a:gd name="connsiteY2" fmla="*/ 647740 h 758230"/>
              <a:gd name="connsiteX3" fmla="*/ 651510 w 4438650"/>
              <a:gd name="connsiteY3" fmla="*/ 567730 h 758230"/>
              <a:gd name="connsiteX4" fmla="*/ 758190 w 4438650"/>
              <a:gd name="connsiteY4" fmla="*/ 422950 h 758230"/>
              <a:gd name="connsiteX5" fmla="*/ 819150 w 4438650"/>
              <a:gd name="connsiteY5" fmla="*/ 285790 h 758230"/>
              <a:gd name="connsiteX6" fmla="*/ 937260 w 4438650"/>
              <a:gd name="connsiteY6" fmla="*/ 175300 h 758230"/>
              <a:gd name="connsiteX7" fmla="*/ 1173480 w 4438650"/>
              <a:gd name="connsiteY7" fmla="*/ 72430 h 758230"/>
              <a:gd name="connsiteX8" fmla="*/ 1405890 w 4438650"/>
              <a:gd name="connsiteY8" fmla="*/ 30520 h 758230"/>
              <a:gd name="connsiteX9" fmla="*/ 1699260 w 4438650"/>
              <a:gd name="connsiteY9" fmla="*/ 11470 h 758230"/>
              <a:gd name="connsiteX10" fmla="*/ 1927860 w 4438650"/>
              <a:gd name="connsiteY10" fmla="*/ 40 h 758230"/>
              <a:gd name="connsiteX11" fmla="*/ 2141220 w 4438650"/>
              <a:gd name="connsiteY11" fmla="*/ 15280 h 758230"/>
              <a:gd name="connsiteX12" fmla="*/ 2400300 w 4438650"/>
              <a:gd name="connsiteY12" fmla="*/ 61000 h 758230"/>
              <a:gd name="connsiteX13" fmla="*/ 3177540 w 4438650"/>
              <a:gd name="connsiteY13" fmla="*/ 186730 h 758230"/>
              <a:gd name="connsiteX14" fmla="*/ 3714750 w 4438650"/>
              <a:gd name="connsiteY14" fmla="*/ 270550 h 758230"/>
              <a:gd name="connsiteX15" fmla="*/ 3931920 w 4438650"/>
              <a:gd name="connsiteY15" fmla="*/ 278170 h 758230"/>
              <a:gd name="connsiteX16" fmla="*/ 4130040 w 4438650"/>
              <a:gd name="connsiteY16" fmla="*/ 259120 h 758230"/>
              <a:gd name="connsiteX17" fmla="*/ 4282440 w 4438650"/>
              <a:gd name="connsiteY17" fmla="*/ 198160 h 758230"/>
              <a:gd name="connsiteX18" fmla="*/ 4438650 w 4438650"/>
              <a:gd name="connsiteY18" fmla="*/ 121960 h 75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38650" h="758230">
                <a:moveTo>
                  <a:pt x="0" y="758230"/>
                </a:moveTo>
                <a:cubicBezTo>
                  <a:pt x="119380" y="738862"/>
                  <a:pt x="238760" y="719495"/>
                  <a:pt x="331470" y="701080"/>
                </a:cubicBezTo>
                <a:cubicBezTo>
                  <a:pt x="424180" y="682665"/>
                  <a:pt x="502920" y="669965"/>
                  <a:pt x="556260" y="647740"/>
                </a:cubicBezTo>
                <a:cubicBezTo>
                  <a:pt x="609600" y="625515"/>
                  <a:pt x="617855" y="605195"/>
                  <a:pt x="651510" y="567730"/>
                </a:cubicBezTo>
                <a:cubicBezTo>
                  <a:pt x="685165" y="530265"/>
                  <a:pt x="730250" y="469940"/>
                  <a:pt x="758190" y="422950"/>
                </a:cubicBezTo>
                <a:cubicBezTo>
                  <a:pt x="786130" y="375960"/>
                  <a:pt x="789305" y="327065"/>
                  <a:pt x="819150" y="285790"/>
                </a:cubicBezTo>
                <a:cubicBezTo>
                  <a:pt x="848995" y="244515"/>
                  <a:pt x="878205" y="210860"/>
                  <a:pt x="937260" y="175300"/>
                </a:cubicBezTo>
                <a:cubicBezTo>
                  <a:pt x="996315" y="139740"/>
                  <a:pt x="1095375" y="96560"/>
                  <a:pt x="1173480" y="72430"/>
                </a:cubicBezTo>
                <a:cubicBezTo>
                  <a:pt x="1251585" y="48300"/>
                  <a:pt x="1318260" y="40680"/>
                  <a:pt x="1405890" y="30520"/>
                </a:cubicBezTo>
                <a:cubicBezTo>
                  <a:pt x="1493520" y="20360"/>
                  <a:pt x="1699260" y="11470"/>
                  <a:pt x="1699260" y="11470"/>
                </a:cubicBezTo>
                <a:cubicBezTo>
                  <a:pt x="1786255" y="6390"/>
                  <a:pt x="1854200" y="-595"/>
                  <a:pt x="1927860" y="40"/>
                </a:cubicBezTo>
                <a:cubicBezTo>
                  <a:pt x="2001520" y="675"/>
                  <a:pt x="2062480" y="5120"/>
                  <a:pt x="2141220" y="15280"/>
                </a:cubicBezTo>
                <a:cubicBezTo>
                  <a:pt x="2219960" y="25440"/>
                  <a:pt x="2400300" y="61000"/>
                  <a:pt x="2400300" y="61000"/>
                </a:cubicBezTo>
                <a:lnTo>
                  <a:pt x="3177540" y="186730"/>
                </a:lnTo>
                <a:cubicBezTo>
                  <a:pt x="3396615" y="221655"/>
                  <a:pt x="3589020" y="255310"/>
                  <a:pt x="3714750" y="270550"/>
                </a:cubicBezTo>
                <a:cubicBezTo>
                  <a:pt x="3840480" y="285790"/>
                  <a:pt x="3862705" y="280075"/>
                  <a:pt x="3931920" y="278170"/>
                </a:cubicBezTo>
                <a:cubicBezTo>
                  <a:pt x="4001135" y="276265"/>
                  <a:pt x="4071620" y="272455"/>
                  <a:pt x="4130040" y="259120"/>
                </a:cubicBezTo>
                <a:cubicBezTo>
                  <a:pt x="4188460" y="245785"/>
                  <a:pt x="4231005" y="221020"/>
                  <a:pt x="4282440" y="198160"/>
                </a:cubicBezTo>
                <a:cubicBezTo>
                  <a:pt x="4333875" y="175300"/>
                  <a:pt x="4386262" y="148630"/>
                  <a:pt x="4438650" y="121960"/>
                </a:cubicBezTo>
              </a:path>
            </a:pathLst>
          </a:custGeom>
          <a:ln w="38100" cap="rnd">
            <a:solidFill>
              <a:srgbClr val="FF98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45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746E46C-7827-4851-BA2F-3D2370F6A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03" y="191693"/>
            <a:ext cx="6499358" cy="4148410"/>
          </a:xfrm>
          <a:prstGeom prst="rect">
            <a:avLst/>
          </a:prstGeom>
          <a:ln w="25400">
            <a:solidFill>
              <a:srgbClr val="FF98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359" name="Shape 359"/>
          <p:cNvGrpSpPr/>
          <p:nvPr/>
        </p:nvGrpSpPr>
        <p:grpSpPr>
          <a:xfrm rot="10800000">
            <a:off x="5997415" y="1343356"/>
            <a:ext cx="2214360" cy="555987"/>
            <a:chOff x="2689943" y="1287960"/>
            <a:chExt cx="7261353" cy="2067200"/>
          </a:xfrm>
        </p:grpSpPr>
        <p:sp>
          <p:nvSpPr>
            <p:cNvPr id="360" name="Shape 360"/>
            <p:cNvSpPr/>
            <p:nvPr/>
          </p:nvSpPr>
          <p:spPr>
            <a:xfrm>
              <a:off x="8699476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 rot="10800000" flipH="1">
              <a:off x="3905359" y="1697078"/>
              <a:ext cx="4801201" cy="1243799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05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DWORKOWA - GŁÓWNA</a:t>
              </a:r>
              <a:endParaRPr sz="105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 rot="10800000" flipH="1">
              <a:off x="8707496" y="1697043"/>
              <a:ext cx="1243800" cy="1243800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 flipH="1">
              <a:off x="2689943" y="1697044"/>
              <a:ext cx="1243801" cy="1243801"/>
            </a:xfrm>
            <a:prstGeom prst="rtTriangle">
              <a:avLst/>
            </a:prstGeom>
            <a:solidFill>
              <a:srgbClr val="FF9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 rot="10800000">
              <a:off x="2689947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cxnSp>
        <p:nvCxnSpPr>
          <p:cNvPr id="371" name="Shape 371"/>
          <p:cNvCxnSpPr>
            <a:cxnSpLocks/>
            <a:stCxn id="361" idx="2"/>
          </p:cNvCxnSpPr>
          <p:nvPr/>
        </p:nvCxnSpPr>
        <p:spPr>
          <a:xfrm flipH="1">
            <a:off x="6276622" y="1789308"/>
            <a:ext cx="832443" cy="908736"/>
          </a:xfrm>
          <a:prstGeom prst="straightConnector1">
            <a:avLst/>
          </a:prstGeom>
          <a:noFill/>
          <a:ln w="19050" cap="flat" cmpd="sng">
            <a:solidFill>
              <a:srgbClr val="FF9800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" name="Shape 823">
            <a:extLst>
              <a:ext uri="{FF2B5EF4-FFF2-40B4-BE49-F238E27FC236}">
                <a16:creationId xmlns:a16="http://schemas.microsoft.com/office/drawing/2014/main" id="{F5386512-BCCA-431A-9AED-3F508BBE50D1}"/>
              </a:ext>
            </a:extLst>
          </p:cNvPr>
          <p:cNvGrpSpPr/>
          <p:nvPr/>
        </p:nvGrpSpPr>
        <p:grpSpPr>
          <a:xfrm>
            <a:off x="1049114" y="1290112"/>
            <a:ext cx="349624" cy="311806"/>
            <a:chOff x="3927500" y="301425"/>
            <a:chExt cx="461550" cy="411625"/>
          </a:xfrm>
        </p:grpSpPr>
        <p:sp>
          <p:nvSpPr>
            <p:cNvPr id="21" name="Shape 824">
              <a:extLst>
                <a:ext uri="{FF2B5EF4-FFF2-40B4-BE49-F238E27FC236}">
                  <a16:creationId xmlns:a16="http://schemas.microsoft.com/office/drawing/2014/main" id="{31D9256F-8C26-4FD0-A902-EDBFE892CE71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0" t="0" r="0" b="0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825">
              <a:extLst>
                <a:ext uri="{FF2B5EF4-FFF2-40B4-BE49-F238E27FC236}">
                  <a16:creationId xmlns:a16="http://schemas.microsoft.com/office/drawing/2014/main" id="{4519279B-3BFD-45D0-81BD-E02406AF7F55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0" t="0" r="0" b="0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826">
              <a:extLst>
                <a:ext uri="{FF2B5EF4-FFF2-40B4-BE49-F238E27FC236}">
                  <a16:creationId xmlns:a16="http://schemas.microsoft.com/office/drawing/2014/main" id="{D49CA9BD-FFCA-43E2-BE64-C4D4A0D4942E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0" t="0" r="0" b="0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827">
              <a:extLst>
                <a:ext uri="{FF2B5EF4-FFF2-40B4-BE49-F238E27FC236}">
                  <a16:creationId xmlns:a16="http://schemas.microsoft.com/office/drawing/2014/main" id="{7694A10E-B58B-4184-9E0D-B7A22EC06B48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0" t="0" r="0" b="0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828">
              <a:extLst>
                <a:ext uri="{FF2B5EF4-FFF2-40B4-BE49-F238E27FC236}">
                  <a16:creationId xmlns:a16="http://schemas.microsoft.com/office/drawing/2014/main" id="{7CFE9317-D170-4062-9E79-9CC843D7198E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0" t="0" r="0" b="0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829">
              <a:extLst>
                <a:ext uri="{FF2B5EF4-FFF2-40B4-BE49-F238E27FC236}">
                  <a16:creationId xmlns:a16="http://schemas.microsoft.com/office/drawing/2014/main" id="{8F6F0722-AEED-4548-B57E-CA300C3F8456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0" t="0" r="0" b="0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830">
              <a:extLst>
                <a:ext uri="{FF2B5EF4-FFF2-40B4-BE49-F238E27FC236}">
                  <a16:creationId xmlns:a16="http://schemas.microsoft.com/office/drawing/2014/main" id="{0452C146-CDAB-4BC4-ACAC-DE17927C0998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0" t="0" r="0" b="0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831">
              <a:extLst>
                <a:ext uri="{FF2B5EF4-FFF2-40B4-BE49-F238E27FC236}">
                  <a16:creationId xmlns:a16="http://schemas.microsoft.com/office/drawing/2014/main" id="{B055908F-B83E-412F-8100-05CEBB6244C6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0" t="0" r="0" b="0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832">
              <a:extLst>
                <a:ext uri="{FF2B5EF4-FFF2-40B4-BE49-F238E27FC236}">
                  <a16:creationId xmlns:a16="http://schemas.microsoft.com/office/drawing/2014/main" id="{7E3D5F9D-D16D-4A84-B389-8905505020D0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0" t="0" r="0" b="0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833">
              <a:extLst>
                <a:ext uri="{FF2B5EF4-FFF2-40B4-BE49-F238E27FC236}">
                  <a16:creationId xmlns:a16="http://schemas.microsoft.com/office/drawing/2014/main" id="{1333B74D-D034-415B-8084-74BCA5680402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0" t="0" r="0" b="0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834">
              <a:extLst>
                <a:ext uri="{FF2B5EF4-FFF2-40B4-BE49-F238E27FC236}">
                  <a16:creationId xmlns:a16="http://schemas.microsoft.com/office/drawing/2014/main" id="{32A89BA4-75E9-4100-9038-1C86B2EF47F3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835">
              <a:extLst>
                <a:ext uri="{FF2B5EF4-FFF2-40B4-BE49-F238E27FC236}">
                  <a16:creationId xmlns:a16="http://schemas.microsoft.com/office/drawing/2014/main" id="{BA9CE214-941D-493B-B6BD-DC50065191DF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0" t="0" r="0" b="0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836">
              <a:extLst>
                <a:ext uri="{FF2B5EF4-FFF2-40B4-BE49-F238E27FC236}">
                  <a16:creationId xmlns:a16="http://schemas.microsoft.com/office/drawing/2014/main" id="{4EA878F0-89E6-43CC-A9FA-EB4BE261DCB9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0" t="0" r="0" b="0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837">
              <a:extLst>
                <a:ext uri="{FF2B5EF4-FFF2-40B4-BE49-F238E27FC236}">
                  <a16:creationId xmlns:a16="http://schemas.microsoft.com/office/drawing/2014/main" id="{B97AD569-E873-4E8C-AD55-3267198DA04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0" t="0" r="0" b="0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838">
              <a:extLst>
                <a:ext uri="{FF2B5EF4-FFF2-40B4-BE49-F238E27FC236}">
                  <a16:creationId xmlns:a16="http://schemas.microsoft.com/office/drawing/2014/main" id="{143D4151-C476-42F2-BC34-38887606790E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0" t="0" r="0" b="0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Shape 839">
              <a:extLst>
                <a:ext uri="{FF2B5EF4-FFF2-40B4-BE49-F238E27FC236}">
                  <a16:creationId xmlns:a16="http://schemas.microsoft.com/office/drawing/2014/main" id="{0D667892-B2D0-4ED7-B48A-76224AE232C2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0" t="0" r="0" b="0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840">
              <a:extLst>
                <a:ext uri="{FF2B5EF4-FFF2-40B4-BE49-F238E27FC236}">
                  <a16:creationId xmlns:a16="http://schemas.microsoft.com/office/drawing/2014/main" id="{E2637A50-6D29-4C14-AF4B-F842E7B8A2D4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0" t="0" r="0" b="0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841">
              <a:extLst>
                <a:ext uri="{FF2B5EF4-FFF2-40B4-BE49-F238E27FC236}">
                  <a16:creationId xmlns:a16="http://schemas.microsoft.com/office/drawing/2014/main" id="{52A7C53A-D1D7-4532-B5A4-B1893EF39ECB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0" t="0" r="0" b="0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Shape 842">
              <a:extLst>
                <a:ext uri="{FF2B5EF4-FFF2-40B4-BE49-F238E27FC236}">
                  <a16:creationId xmlns:a16="http://schemas.microsoft.com/office/drawing/2014/main" id="{BA898AEB-6DBE-4E3D-8347-6FC207A758DF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0" t="0" r="0" b="0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hape 843">
              <a:extLst>
                <a:ext uri="{FF2B5EF4-FFF2-40B4-BE49-F238E27FC236}">
                  <a16:creationId xmlns:a16="http://schemas.microsoft.com/office/drawing/2014/main" id="{2C202512-06D2-4EF3-BE90-F0A40DB6B5E7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0" t="0" r="0" b="0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844">
              <a:extLst>
                <a:ext uri="{FF2B5EF4-FFF2-40B4-BE49-F238E27FC236}">
                  <a16:creationId xmlns:a16="http://schemas.microsoft.com/office/drawing/2014/main" id="{D9794DE4-BD13-4C27-94B5-C00BAE08B912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0" t="0" r="0" b="0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845">
              <a:extLst>
                <a:ext uri="{FF2B5EF4-FFF2-40B4-BE49-F238E27FC236}">
                  <a16:creationId xmlns:a16="http://schemas.microsoft.com/office/drawing/2014/main" id="{EE19D505-E21B-4615-95AF-2D34491F4628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0" t="0" r="0" b="0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846">
              <a:extLst>
                <a:ext uri="{FF2B5EF4-FFF2-40B4-BE49-F238E27FC236}">
                  <a16:creationId xmlns:a16="http://schemas.microsoft.com/office/drawing/2014/main" id="{317C7606-8E73-4162-9DE5-99D67F4DC51D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0" t="0" r="0" b="0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847">
              <a:extLst>
                <a:ext uri="{FF2B5EF4-FFF2-40B4-BE49-F238E27FC236}">
                  <a16:creationId xmlns:a16="http://schemas.microsoft.com/office/drawing/2014/main" id="{7C6E4E01-9CF5-4179-AD8F-BE66FC5FAB76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0" t="0" r="0" b="0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848">
              <a:extLst>
                <a:ext uri="{FF2B5EF4-FFF2-40B4-BE49-F238E27FC236}">
                  <a16:creationId xmlns:a16="http://schemas.microsoft.com/office/drawing/2014/main" id="{EBC7B3A3-B492-4A43-BD0D-7EF9826DA5C0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0" t="0" r="0" b="0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849">
              <a:extLst>
                <a:ext uri="{FF2B5EF4-FFF2-40B4-BE49-F238E27FC236}">
                  <a16:creationId xmlns:a16="http://schemas.microsoft.com/office/drawing/2014/main" id="{08D1011A-9BB2-4398-A4C0-3B3ADEF076F3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0" t="0" r="0" b="0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Shape 850">
              <a:extLst>
                <a:ext uri="{FF2B5EF4-FFF2-40B4-BE49-F238E27FC236}">
                  <a16:creationId xmlns:a16="http://schemas.microsoft.com/office/drawing/2014/main" id="{DF128BF3-9F18-4C01-9D84-F34B4A7C517A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0" t="0" r="0" b="0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Shape 248">
            <a:extLst>
              <a:ext uri="{FF2B5EF4-FFF2-40B4-BE49-F238E27FC236}">
                <a16:creationId xmlns:a16="http://schemas.microsoft.com/office/drawing/2014/main" id="{DEFD3341-3B75-44CC-9260-C8B6531C63E5}"/>
              </a:ext>
            </a:extLst>
          </p:cNvPr>
          <p:cNvSpPr txBox="1">
            <a:spLocks/>
          </p:cNvSpPr>
          <p:nvPr/>
        </p:nvSpPr>
        <p:spPr>
          <a:xfrm>
            <a:off x="157690" y="1452615"/>
            <a:ext cx="2132472" cy="158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pl-PL" sz="1800" dirty="0">
                <a:solidFill>
                  <a:srgbClr val="FF9800"/>
                </a:solidFill>
              </a:rPr>
              <a:t>Mapa projektowa</a:t>
            </a:r>
          </a:p>
          <a:p>
            <a:pPr algn="ctr"/>
            <a:r>
              <a:rPr lang="pl-PL" sz="1800" dirty="0">
                <a:solidFill>
                  <a:srgbClr val="FF9800"/>
                </a:solidFill>
              </a:rPr>
              <a:t>Trasy S8 </a:t>
            </a:r>
          </a:p>
          <a:p>
            <a:pPr algn="ctr"/>
            <a:r>
              <a:rPr lang="pl-PL" sz="1800" dirty="0">
                <a:solidFill>
                  <a:srgbClr val="FF9800"/>
                </a:solidFill>
              </a:rPr>
              <a:t>(obwodnica Marek)</a:t>
            </a:r>
          </a:p>
        </p:txBody>
      </p:sp>
      <p:cxnSp>
        <p:nvCxnSpPr>
          <p:cNvPr id="52" name="Shape 371">
            <a:extLst>
              <a:ext uri="{FF2B5EF4-FFF2-40B4-BE49-F238E27FC236}">
                <a16:creationId xmlns:a16="http://schemas.microsoft.com/office/drawing/2014/main" id="{2734F7FC-4C92-4D3A-9C51-7220B238C18E}"/>
              </a:ext>
            </a:extLst>
          </p:cNvPr>
          <p:cNvCxnSpPr>
            <a:cxnSpLocks/>
          </p:cNvCxnSpPr>
          <p:nvPr/>
        </p:nvCxnSpPr>
        <p:spPr>
          <a:xfrm flipH="1" flipV="1">
            <a:off x="5390727" y="1446251"/>
            <a:ext cx="976057" cy="175099"/>
          </a:xfrm>
          <a:prstGeom prst="straightConnector1">
            <a:avLst/>
          </a:prstGeom>
          <a:noFill/>
          <a:ln w="19050" cap="flat" cmpd="sng">
            <a:solidFill>
              <a:srgbClr val="FF9800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54834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l-PL" sz="1600" dirty="0"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Przebudowa wraz rozbudową ul. Dworkowej w Kobyłce </a:t>
            </a:r>
            <a:br>
              <a:rPr lang="pl-PL" sz="1600" dirty="0"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</a:br>
            <a:r>
              <a:rPr lang="pl-PL" sz="1600" dirty="0">
                <a:latin typeface="Roboto Condensed" panose="020B0604020202020204" charset="0"/>
                <a:ea typeface="Roboto Condensed" panose="020B0604020202020204" charset="0"/>
                <a:cs typeface="Arial" panose="020B0604020202020204" pitchFamily="34" charset="0"/>
              </a:rPr>
              <a:t>i budowa ul. Głównej w Markach, pow. wołomiński 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84194" y="1744425"/>
            <a:ext cx="3716546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b="1" dirty="0">
                <a:solidFill>
                  <a:srgbClr val="FF9800"/>
                </a:solidFill>
              </a:rPr>
              <a:t>ZADANIE WYKONANE W 2017 ROKU.</a:t>
            </a:r>
            <a:endParaRPr sz="1800" b="1" dirty="0">
              <a:solidFill>
                <a:srgbClr val="FF9800"/>
              </a:solidFill>
            </a:endParaRP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Budowa ronda na skrzyżowaniu ulic: Mareckiej, Szerokiej i Dworkowej</a:t>
            </a:r>
            <a:r>
              <a:rPr lang="pl-PL" sz="1200" b="1" dirty="0">
                <a:solidFill>
                  <a:schemeClr val="tx1"/>
                </a:solidFill>
              </a:rPr>
              <a:t>.</a:t>
            </a:r>
            <a:endParaRPr sz="12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4489879" y="1744425"/>
            <a:ext cx="3995575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b="1" dirty="0">
                <a:solidFill>
                  <a:srgbClr val="FF9800"/>
                </a:solidFill>
              </a:rPr>
              <a:t>ZADANIA DO WYKONANIA W 2018 ROKU.</a:t>
            </a:r>
            <a:endParaRPr sz="1800" dirty="0">
              <a:solidFill>
                <a:srgbClr val="FF9800"/>
              </a:solidFill>
            </a:endParaRP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Rozbudowa ulicy Dworkowej w Kobyłce.</a:t>
            </a:r>
            <a:endParaRPr sz="1800" b="1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sz="1800" b="1" dirty="0">
                <a:solidFill>
                  <a:schemeClr val="tx1"/>
                </a:solidFill>
              </a:rPr>
              <a:t>Budowa drogi – ulicy Głównej                  w Markach.</a:t>
            </a:r>
            <a:endParaRPr sz="18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1000"/>
              </a:spcAft>
              <a:buNone/>
            </a:pPr>
            <a:endParaRPr sz="1200" b="1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94" name="Shape 194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488025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PARAMETRY I WYPOSAŻENIE DROGI</a:t>
            </a:r>
            <a:endParaRPr dirty="0"/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8" name="Shape 771">
            <a:extLst>
              <a:ext uri="{FF2B5EF4-FFF2-40B4-BE49-F238E27FC236}">
                <a16:creationId xmlns:a16="http://schemas.microsoft.com/office/drawing/2014/main" id="{54DEF964-1358-4FE2-B8BB-0C3AA13F4A1F}"/>
              </a:ext>
            </a:extLst>
          </p:cNvPr>
          <p:cNvGrpSpPr/>
          <p:nvPr/>
        </p:nvGrpSpPr>
        <p:grpSpPr>
          <a:xfrm>
            <a:off x="249318" y="628994"/>
            <a:ext cx="355154" cy="293361"/>
            <a:chOff x="5268225" y="4341925"/>
            <a:chExt cx="468850" cy="387275"/>
          </a:xfrm>
        </p:grpSpPr>
        <p:sp>
          <p:nvSpPr>
            <p:cNvPr id="29" name="Shape 772">
              <a:extLst>
                <a:ext uri="{FF2B5EF4-FFF2-40B4-BE49-F238E27FC236}">
                  <a16:creationId xmlns:a16="http://schemas.microsoft.com/office/drawing/2014/main" id="{236F6E60-6B92-4C11-8481-E9F4267E9347}"/>
                </a:ext>
              </a:extLst>
            </p:cNvPr>
            <p:cNvSpPr/>
            <p:nvPr/>
          </p:nvSpPr>
          <p:spPr>
            <a:xfrm>
              <a:off x="5652425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773">
              <a:extLst>
                <a:ext uri="{FF2B5EF4-FFF2-40B4-BE49-F238E27FC236}">
                  <a16:creationId xmlns:a16="http://schemas.microsoft.com/office/drawing/2014/main" id="{E5D526B4-A186-4F16-84F7-4E16B89F4BC0}"/>
                </a:ext>
              </a:extLst>
            </p:cNvPr>
            <p:cNvSpPr/>
            <p:nvPr/>
          </p:nvSpPr>
          <p:spPr>
            <a:xfrm>
              <a:off x="5287100" y="4676800"/>
              <a:ext cx="65775" cy="52400"/>
            </a:xfrm>
            <a:custGeom>
              <a:avLst/>
              <a:gdLst/>
              <a:ahLst/>
              <a:cxnLst/>
              <a:rect l="0" t="0" r="0" b="0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774">
              <a:extLst>
                <a:ext uri="{FF2B5EF4-FFF2-40B4-BE49-F238E27FC236}">
                  <a16:creationId xmlns:a16="http://schemas.microsoft.com/office/drawing/2014/main" id="{55B32831-8308-4A84-AE20-0948935C5708}"/>
                </a:ext>
              </a:extLst>
            </p:cNvPr>
            <p:cNvSpPr/>
            <p:nvPr/>
          </p:nvSpPr>
          <p:spPr>
            <a:xfrm>
              <a:off x="5268225" y="4341925"/>
              <a:ext cx="468850" cy="333075"/>
            </a:xfrm>
            <a:custGeom>
              <a:avLst/>
              <a:gdLst/>
              <a:ahLst/>
              <a:cxnLst/>
              <a:rect l="0" t="0" r="0" b="0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  <a:lnTo>
                    <a:pt x="18754" y="555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775">
              <a:extLst>
                <a:ext uri="{FF2B5EF4-FFF2-40B4-BE49-F238E27FC236}">
                  <a16:creationId xmlns:a16="http://schemas.microsoft.com/office/drawing/2014/main" id="{336DEECA-F684-4D61-A543-C6EDC58C5B3D}"/>
                </a:ext>
              </a:extLst>
            </p:cNvPr>
            <p:cNvSpPr/>
            <p:nvPr/>
          </p:nvSpPr>
          <p:spPr>
            <a:xfrm>
              <a:off x="5351025" y="4375400"/>
              <a:ext cx="303250" cy="149825"/>
            </a:xfrm>
            <a:custGeom>
              <a:avLst/>
              <a:gdLst/>
              <a:ahLst/>
              <a:cxnLst/>
              <a:rect l="0" t="0" r="0" b="0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776">
              <a:extLst>
                <a:ext uri="{FF2B5EF4-FFF2-40B4-BE49-F238E27FC236}">
                  <a16:creationId xmlns:a16="http://schemas.microsoft.com/office/drawing/2014/main" id="{963DEA26-EFDA-4C25-A1B1-5CD4E24B67B1}"/>
                </a:ext>
              </a:extLst>
            </p:cNvPr>
            <p:cNvSpPr/>
            <p:nvPr/>
          </p:nvSpPr>
          <p:spPr>
            <a:xfrm>
              <a:off x="532667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  <a:lnTo>
                    <a:pt x="1632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777">
              <a:extLst>
                <a:ext uri="{FF2B5EF4-FFF2-40B4-BE49-F238E27FC236}">
                  <a16:creationId xmlns:a16="http://schemas.microsoft.com/office/drawing/2014/main" id="{E1F93496-D08D-4095-BE9B-0F0F2F2B10DB}"/>
                </a:ext>
              </a:extLst>
            </p:cNvPr>
            <p:cNvSpPr/>
            <p:nvPr/>
          </p:nvSpPr>
          <p:spPr>
            <a:xfrm>
              <a:off x="5447225" y="4615925"/>
              <a:ext cx="110850" cy="25"/>
            </a:xfrm>
            <a:custGeom>
              <a:avLst/>
              <a:gdLst/>
              <a:ahLst/>
              <a:cxnLst/>
              <a:rect l="0" t="0" r="0" b="0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778">
              <a:extLst>
                <a:ext uri="{FF2B5EF4-FFF2-40B4-BE49-F238E27FC236}">
                  <a16:creationId xmlns:a16="http://schemas.microsoft.com/office/drawing/2014/main" id="{34210FFC-A6AF-41B0-A102-55EAC1256A4A}"/>
                </a:ext>
              </a:extLst>
            </p:cNvPr>
            <p:cNvSpPr/>
            <p:nvPr/>
          </p:nvSpPr>
          <p:spPr>
            <a:xfrm>
              <a:off x="5439925" y="4589125"/>
              <a:ext cx="125450" cy="25"/>
            </a:xfrm>
            <a:custGeom>
              <a:avLst/>
              <a:gdLst/>
              <a:ahLst/>
              <a:cxnLst/>
              <a:rect l="0" t="0" r="0" b="0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Shape 779">
              <a:extLst>
                <a:ext uri="{FF2B5EF4-FFF2-40B4-BE49-F238E27FC236}">
                  <a16:creationId xmlns:a16="http://schemas.microsoft.com/office/drawing/2014/main" id="{DFB35240-C86F-4C24-8FBC-4DD4D8CF5574}"/>
                </a:ext>
              </a:extLst>
            </p:cNvPr>
            <p:cNvSpPr/>
            <p:nvPr/>
          </p:nvSpPr>
          <p:spPr>
            <a:xfrm>
              <a:off x="5597625" y="4569025"/>
              <a:ext cx="81000" cy="65175"/>
            </a:xfrm>
            <a:custGeom>
              <a:avLst/>
              <a:gdLst/>
              <a:ahLst/>
              <a:cxnLst/>
              <a:rect l="0" t="0" r="0" b="0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  <a:lnTo>
                    <a:pt x="1608" y="2607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Shape 376">
            <a:extLst>
              <a:ext uri="{FF2B5EF4-FFF2-40B4-BE49-F238E27FC236}">
                <a16:creationId xmlns:a16="http://schemas.microsoft.com/office/drawing/2014/main" id="{5E75F5B9-C145-4AC8-8971-318BFED66442}"/>
              </a:ext>
            </a:extLst>
          </p:cNvPr>
          <p:cNvGrpSpPr/>
          <p:nvPr/>
        </p:nvGrpSpPr>
        <p:grpSpPr>
          <a:xfrm>
            <a:off x="1165392" y="1428278"/>
            <a:ext cx="7077955" cy="539691"/>
            <a:chOff x="185742" y="1287960"/>
            <a:chExt cx="8044527" cy="2067200"/>
          </a:xfrm>
        </p:grpSpPr>
        <p:sp>
          <p:nvSpPr>
            <p:cNvPr id="38" name="Shape 377">
              <a:extLst>
                <a:ext uri="{FF2B5EF4-FFF2-40B4-BE49-F238E27FC236}">
                  <a16:creationId xmlns:a16="http://schemas.microsoft.com/office/drawing/2014/main" id="{8E9EB9C2-E297-40FB-91FE-A982E21E3084}"/>
                </a:ext>
              </a:extLst>
            </p:cNvPr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9" name="Shape 378">
              <a:extLst>
                <a:ext uri="{FF2B5EF4-FFF2-40B4-BE49-F238E27FC236}">
                  <a16:creationId xmlns:a16="http://schemas.microsoft.com/office/drawing/2014/main" id="{C3DEEF4A-9383-4EB3-AF0C-4C710426C1BE}"/>
                </a:ext>
              </a:extLst>
            </p:cNvPr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0" name="Shape 379">
              <a:extLst>
                <a:ext uri="{FF2B5EF4-FFF2-40B4-BE49-F238E27FC236}">
                  <a16:creationId xmlns:a16="http://schemas.microsoft.com/office/drawing/2014/main" id="{94DE70CB-695B-4EF5-BC87-D2F9ECDE0517}"/>
                </a:ext>
              </a:extLst>
            </p:cNvPr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1" name="Shape 380">
              <a:extLst>
                <a:ext uri="{FF2B5EF4-FFF2-40B4-BE49-F238E27FC236}">
                  <a16:creationId xmlns:a16="http://schemas.microsoft.com/office/drawing/2014/main" id="{A8E57795-AA75-4A7B-8F89-3EB84D8FD1E5}"/>
                </a:ext>
              </a:extLst>
            </p:cNvPr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2" name="Shape 381">
              <a:extLst>
                <a:ext uri="{FF2B5EF4-FFF2-40B4-BE49-F238E27FC236}">
                  <a16:creationId xmlns:a16="http://schemas.microsoft.com/office/drawing/2014/main" id="{9B3D0678-F8DB-4D5F-9837-A948F2582A58}"/>
                </a:ext>
              </a:extLst>
            </p:cNvPr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44" name="Shape 383">
            <a:extLst>
              <a:ext uri="{FF2B5EF4-FFF2-40B4-BE49-F238E27FC236}">
                <a16:creationId xmlns:a16="http://schemas.microsoft.com/office/drawing/2014/main" id="{174BCE60-1872-4D03-BA1F-0527FFFE8B34}"/>
              </a:ext>
            </a:extLst>
          </p:cNvPr>
          <p:cNvSpPr txBox="1">
            <a:spLocks/>
          </p:cNvSpPr>
          <p:nvPr/>
        </p:nvSpPr>
        <p:spPr>
          <a:xfrm>
            <a:off x="2795568" y="1535071"/>
            <a:ext cx="4443816" cy="34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spcAft>
                <a:spcPts val="1000"/>
              </a:spcAft>
              <a:buFont typeface="Roboto Condensed Light"/>
              <a:buNone/>
            </a:pPr>
            <a:r>
              <a:rPr lang="pl-PL" sz="1200" b="1" dirty="0">
                <a:solidFill>
                  <a:srgbClr val="111721"/>
                </a:solidFill>
              </a:rPr>
              <a:t>Ciąg drogowy Dworkowa - Główna</a:t>
            </a:r>
          </a:p>
        </p:txBody>
      </p:sp>
      <p:grpSp>
        <p:nvGrpSpPr>
          <p:cNvPr id="51" name="Shape 420">
            <a:extLst>
              <a:ext uri="{FF2B5EF4-FFF2-40B4-BE49-F238E27FC236}">
                <a16:creationId xmlns:a16="http://schemas.microsoft.com/office/drawing/2014/main" id="{91F18324-B750-433E-A431-E7D80D624BF3}"/>
              </a:ext>
            </a:extLst>
          </p:cNvPr>
          <p:cNvGrpSpPr/>
          <p:nvPr/>
        </p:nvGrpSpPr>
        <p:grpSpPr>
          <a:xfrm rot="10800000">
            <a:off x="1165392" y="2096931"/>
            <a:ext cx="2626236" cy="450427"/>
            <a:chOff x="185742" y="1697030"/>
            <a:chExt cx="5165698" cy="1658130"/>
          </a:xfrm>
          <a:solidFill>
            <a:srgbClr val="3F5378"/>
          </a:solidFill>
        </p:grpSpPr>
        <p:sp>
          <p:nvSpPr>
            <p:cNvPr id="52" name="Shape 421">
              <a:extLst>
                <a:ext uri="{FF2B5EF4-FFF2-40B4-BE49-F238E27FC236}">
                  <a16:creationId xmlns:a16="http://schemas.microsoft.com/office/drawing/2014/main" id="{1984BBA1-1A63-4527-B68E-43B26EA7AC6B}"/>
                </a:ext>
              </a:extLst>
            </p:cNvPr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chemeClr val="tx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523,89 m</a:t>
              </a:r>
              <a:endParaRPr sz="2000" b="1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3" name="Shape 422">
              <a:extLst>
                <a:ext uri="{FF2B5EF4-FFF2-40B4-BE49-F238E27FC236}">
                  <a16:creationId xmlns:a16="http://schemas.microsoft.com/office/drawing/2014/main" id="{BF179308-08C2-4FA3-911F-F14515FDBCB3}"/>
                </a:ext>
              </a:extLst>
            </p:cNvPr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4" name="Shape 423">
              <a:extLst>
                <a:ext uri="{FF2B5EF4-FFF2-40B4-BE49-F238E27FC236}">
                  <a16:creationId xmlns:a16="http://schemas.microsoft.com/office/drawing/2014/main" id="{BFC3A920-4D62-4E43-922E-399F63FD613B}"/>
                </a:ext>
              </a:extLst>
            </p:cNvPr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5" name="Shape 424">
              <a:extLst>
                <a:ext uri="{FF2B5EF4-FFF2-40B4-BE49-F238E27FC236}">
                  <a16:creationId xmlns:a16="http://schemas.microsoft.com/office/drawing/2014/main" id="{3C863A1F-F6F8-4F2F-930C-175FB5EED30B}"/>
                </a:ext>
              </a:extLst>
            </p:cNvPr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56" name="Shape 425">
            <a:extLst>
              <a:ext uri="{FF2B5EF4-FFF2-40B4-BE49-F238E27FC236}">
                <a16:creationId xmlns:a16="http://schemas.microsoft.com/office/drawing/2014/main" id="{908C765C-040B-410B-99A1-C83D68B97C73}"/>
              </a:ext>
            </a:extLst>
          </p:cNvPr>
          <p:cNvGrpSpPr/>
          <p:nvPr/>
        </p:nvGrpSpPr>
        <p:grpSpPr>
          <a:xfrm rot="10800000">
            <a:off x="3392221" y="2096931"/>
            <a:ext cx="2626236" cy="450427"/>
            <a:chOff x="185742" y="1697030"/>
            <a:chExt cx="5165698" cy="1658130"/>
          </a:xfrm>
        </p:grpSpPr>
        <p:sp>
          <p:nvSpPr>
            <p:cNvPr id="57" name="Shape 426">
              <a:extLst>
                <a:ext uri="{FF2B5EF4-FFF2-40B4-BE49-F238E27FC236}">
                  <a16:creationId xmlns:a16="http://schemas.microsoft.com/office/drawing/2014/main" id="{8084A414-0700-419E-8696-0B8E82D281E0}"/>
                </a:ext>
              </a:extLst>
            </p:cNvPr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100" b="1" dirty="0">
                  <a:solidFill>
                    <a:srgbClr val="263248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Wiadukt nad trasą S8</a:t>
              </a:r>
              <a:endParaRPr sz="1100" b="1" dirty="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8" name="Shape 427">
              <a:extLst>
                <a:ext uri="{FF2B5EF4-FFF2-40B4-BE49-F238E27FC236}">
                  <a16:creationId xmlns:a16="http://schemas.microsoft.com/office/drawing/2014/main" id="{D59142AB-1E2D-46C3-9F3D-930819286AE3}"/>
                </a:ext>
              </a:extLst>
            </p:cNvPr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9" name="Shape 428">
              <a:extLst>
                <a:ext uri="{FF2B5EF4-FFF2-40B4-BE49-F238E27FC236}">
                  <a16:creationId xmlns:a16="http://schemas.microsoft.com/office/drawing/2014/main" id="{297A148F-2EE6-49D5-B97C-753DED427B5A}"/>
                </a:ext>
              </a:extLst>
            </p:cNvPr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0" name="Shape 429">
              <a:extLst>
                <a:ext uri="{FF2B5EF4-FFF2-40B4-BE49-F238E27FC236}">
                  <a16:creationId xmlns:a16="http://schemas.microsoft.com/office/drawing/2014/main" id="{68A949A7-3092-46D8-9535-785A317E712F}"/>
                </a:ext>
              </a:extLst>
            </p:cNvPr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26324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61" name="Shape 430">
            <a:extLst>
              <a:ext uri="{FF2B5EF4-FFF2-40B4-BE49-F238E27FC236}">
                <a16:creationId xmlns:a16="http://schemas.microsoft.com/office/drawing/2014/main" id="{2A6539D4-902B-457B-AF2F-42DCA1F8FE2F}"/>
              </a:ext>
            </a:extLst>
          </p:cNvPr>
          <p:cNvGrpSpPr/>
          <p:nvPr/>
        </p:nvGrpSpPr>
        <p:grpSpPr>
          <a:xfrm rot="10800000">
            <a:off x="5617114" y="2096931"/>
            <a:ext cx="2626236" cy="450427"/>
            <a:chOff x="185742" y="1697030"/>
            <a:chExt cx="5165698" cy="1658130"/>
          </a:xfrm>
        </p:grpSpPr>
        <p:sp>
          <p:nvSpPr>
            <p:cNvPr id="62" name="Shape 431">
              <a:extLst>
                <a:ext uri="{FF2B5EF4-FFF2-40B4-BE49-F238E27FC236}">
                  <a16:creationId xmlns:a16="http://schemas.microsoft.com/office/drawing/2014/main" id="{8B099D67-4BCA-4BF9-B376-209D7EEED5A9}"/>
                </a:ext>
              </a:extLst>
            </p:cNvPr>
            <p:cNvSpPr/>
            <p:nvPr/>
          </p:nvSpPr>
          <p:spPr>
            <a:xfrm rot="10800000" flipH="1">
              <a:off x="1426312" y="1697030"/>
              <a:ext cx="2693400" cy="12438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534,96 m</a:t>
              </a:r>
              <a:endParaRPr sz="20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3" name="Shape 432">
              <a:extLst>
                <a:ext uri="{FF2B5EF4-FFF2-40B4-BE49-F238E27FC236}">
                  <a16:creationId xmlns:a16="http://schemas.microsoft.com/office/drawing/2014/main" id="{1255F113-D057-42F0-AED8-875FDC6BCEF1}"/>
                </a:ext>
              </a:extLst>
            </p:cNvPr>
            <p:cNvSpPr/>
            <p:nvPr/>
          </p:nvSpPr>
          <p:spPr>
            <a:xfrm rot="10800000" flipH="1">
              <a:off x="4107640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4" name="Shape 433">
              <a:extLst>
                <a:ext uri="{FF2B5EF4-FFF2-40B4-BE49-F238E27FC236}">
                  <a16:creationId xmlns:a16="http://schemas.microsoft.com/office/drawing/2014/main" id="{72A3B281-A455-4783-8DB4-D8AAAEB16D89}"/>
                </a:ext>
              </a:extLst>
            </p:cNvPr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65" name="Shape 434">
              <a:extLst>
                <a:ext uri="{FF2B5EF4-FFF2-40B4-BE49-F238E27FC236}">
                  <a16:creationId xmlns:a16="http://schemas.microsoft.com/office/drawing/2014/main" id="{C10144F3-60B7-4CC3-B822-C43148B34994}"/>
                </a:ext>
              </a:extLst>
            </p:cNvPr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66" name="Shape 383">
            <a:extLst>
              <a:ext uri="{FF2B5EF4-FFF2-40B4-BE49-F238E27FC236}">
                <a16:creationId xmlns:a16="http://schemas.microsoft.com/office/drawing/2014/main" id="{07980C54-0A26-4E55-BA2E-03A14D3E1399}"/>
              </a:ext>
            </a:extLst>
          </p:cNvPr>
          <p:cNvSpPr txBox="1">
            <a:spLocks/>
          </p:cNvSpPr>
          <p:nvPr/>
        </p:nvSpPr>
        <p:spPr>
          <a:xfrm>
            <a:off x="1165392" y="2648626"/>
            <a:ext cx="2038399" cy="15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Aft>
                <a:spcPts val="1000"/>
              </a:spcAft>
              <a:buFont typeface="Roboto Condensed Light"/>
              <a:buNone/>
            </a:pPr>
            <a:r>
              <a:rPr lang="pl-PL" sz="1200" b="1" dirty="0">
                <a:solidFill>
                  <a:srgbClr val="FF9800"/>
                </a:solidFill>
              </a:rPr>
              <a:t>Dworkowa długość odcinka</a:t>
            </a:r>
          </a:p>
        </p:txBody>
      </p:sp>
      <p:sp>
        <p:nvSpPr>
          <p:cNvPr id="67" name="Shape 383">
            <a:extLst>
              <a:ext uri="{FF2B5EF4-FFF2-40B4-BE49-F238E27FC236}">
                <a16:creationId xmlns:a16="http://schemas.microsoft.com/office/drawing/2014/main" id="{FCF45A30-23FD-4BEF-AD03-9217C6A148DA}"/>
              </a:ext>
            </a:extLst>
          </p:cNvPr>
          <p:cNvSpPr txBox="1">
            <a:spLocks/>
          </p:cNvSpPr>
          <p:nvPr/>
        </p:nvSpPr>
        <p:spPr>
          <a:xfrm>
            <a:off x="5617114" y="2632662"/>
            <a:ext cx="1907139" cy="19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spcAft>
                <a:spcPts val="1000"/>
              </a:spcAft>
              <a:buFont typeface="Roboto Condensed Light"/>
              <a:buNone/>
            </a:pPr>
            <a:r>
              <a:rPr lang="pl-PL" sz="1200" b="1" dirty="0">
                <a:solidFill>
                  <a:srgbClr val="FF9800"/>
                </a:solidFill>
              </a:rPr>
              <a:t>Główna długość odcinka</a:t>
            </a:r>
          </a:p>
        </p:txBody>
      </p:sp>
      <p:sp>
        <p:nvSpPr>
          <p:cNvPr id="69" name="Shape 190">
            <a:extLst>
              <a:ext uri="{FF2B5EF4-FFF2-40B4-BE49-F238E27FC236}">
                <a16:creationId xmlns:a16="http://schemas.microsoft.com/office/drawing/2014/main" id="{5AE4559C-4F40-4AF7-A79E-A3CB352A98F5}"/>
              </a:ext>
            </a:extLst>
          </p:cNvPr>
          <p:cNvSpPr txBox="1">
            <a:spLocks/>
          </p:cNvSpPr>
          <p:nvPr/>
        </p:nvSpPr>
        <p:spPr>
          <a:xfrm>
            <a:off x="324273" y="2906134"/>
            <a:ext cx="2836650" cy="2045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pl-PL" b="1" dirty="0">
                <a:solidFill>
                  <a:srgbClr val="FF9800"/>
                </a:solidFill>
                <a:latin typeface="Roboto Condensed" panose="020B0604020202020204" charset="0"/>
                <a:ea typeface="Roboto Condensed" panose="020B0604020202020204" charset="0"/>
              </a:rPr>
              <a:t>Dworkowa - parametry drogi:</a:t>
            </a:r>
            <a:endParaRPr lang="pl-PL" dirty="0">
              <a:solidFill>
                <a:srgbClr val="FF9800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klasa drogi Z</a:t>
            </a: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szerokość jezdni 5,5 – 6,0 m</a:t>
            </a: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ciąg pieszo - rowerowy</a:t>
            </a: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kanalizacja deszczowa</a:t>
            </a: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przejścia dla pieszych</a:t>
            </a:r>
          </a:p>
          <a:p>
            <a:pPr marL="285750" indent="-285750">
              <a:buClr>
                <a:schemeClr val="tx1">
                  <a:lumMod val="95000"/>
                </a:schemeClr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przepusty pod zjazdami 6 szt.</a:t>
            </a:r>
          </a:p>
          <a:p>
            <a:pPr>
              <a:buClr>
                <a:schemeClr val="dk1"/>
              </a:buClr>
              <a:buSzPts val="1100"/>
            </a:pPr>
            <a:endParaRPr lang="pl-PL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endParaRPr lang="pl-PL" sz="1200" b="1" dirty="0"/>
          </a:p>
        </p:txBody>
      </p:sp>
      <p:sp>
        <p:nvSpPr>
          <p:cNvPr id="70" name="Shape 190">
            <a:extLst>
              <a:ext uri="{FF2B5EF4-FFF2-40B4-BE49-F238E27FC236}">
                <a16:creationId xmlns:a16="http://schemas.microsoft.com/office/drawing/2014/main" id="{E8ECC6E1-260A-44B4-8E2D-F03B9E75777D}"/>
              </a:ext>
            </a:extLst>
          </p:cNvPr>
          <p:cNvSpPr txBox="1">
            <a:spLocks/>
          </p:cNvSpPr>
          <p:nvPr/>
        </p:nvSpPr>
        <p:spPr>
          <a:xfrm>
            <a:off x="3284719" y="2906134"/>
            <a:ext cx="4038038" cy="2045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pl-PL" b="1" dirty="0">
                <a:solidFill>
                  <a:srgbClr val="FF9800"/>
                </a:solidFill>
                <a:latin typeface="Roboto Condensed" panose="020B0604020202020204" charset="0"/>
                <a:ea typeface="Roboto Condensed" panose="020B0604020202020204" charset="0"/>
              </a:rPr>
              <a:t>Główna - parametry drogi:</a:t>
            </a:r>
            <a:endParaRPr lang="pl-PL" dirty="0">
              <a:solidFill>
                <a:srgbClr val="FF9800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klasa drogi Z</a:t>
            </a: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szerokość jezdni 7,0 m</a:t>
            </a: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ciąg pieszo - rowerowy oddzielony pasem zieleni</a:t>
            </a: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kanalizacja deszczowa</a:t>
            </a: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oświetlenie drogowe </a:t>
            </a:r>
          </a:p>
          <a:p>
            <a:pPr marL="285750" indent="-285750">
              <a:buClr>
                <a:schemeClr val="tx1"/>
              </a:buClr>
              <a:buSzPts val="1100"/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chemeClr val="tx1"/>
                </a:solidFill>
                <a:latin typeface="Roboto Condensed" panose="020B0604020202020204" charset="0"/>
                <a:ea typeface="Roboto Condensed" panose="020B0604020202020204" charset="0"/>
              </a:rPr>
              <a:t>2 tunele dla płazów i gadów</a:t>
            </a:r>
          </a:p>
          <a:p>
            <a:pPr marL="285750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endParaRPr lang="pl-PL" b="1" dirty="0">
              <a:solidFill>
                <a:schemeClr val="tx1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137093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OCHRONA ŚRODOWISKA</a:t>
            </a:r>
            <a:endParaRPr dirty="0"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90A27F4-830B-4204-8D43-C81974CF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25" y="1041009"/>
            <a:ext cx="1577879" cy="1183409"/>
          </a:xfrm>
          <a:prstGeom prst="rect">
            <a:avLst/>
          </a:prstGeom>
          <a:ln w="22225">
            <a:solidFill>
              <a:srgbClr val="FF980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A23D19D-1907-454F-BA94-A637F9946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r="2256"/>
          <a:stretch/>
        </p:blipFill>
        <p:spPr bwMode="auto">
          <a:xfrm>
            <a:off x="284979" y="1834635"/>
            <a:ext cx="3962400" cy="2777937"/>
          </a:xfrm>
          <a:prstGeom prst="rect">
            <a:avLst/>
          </a:prstGeom>
          <a:noFill/>
          <a:ln w="25400">
            <a:solidFill>
              <a:srgbClr val="FF98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53C49DF-1921-4E5A-BAD7-C98568671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470" y="2505943"/>
            <a:ext cx="3884834" cy="1849032"/>
          </a:xfrm>
          <a:prstGeom prst="rect">
            <a:avLst/>
          </a:prstGeom>
          <a:ln w="22225">
            <a:solidFill>
              <a:srgbClr val="FF9800"/>
            </a:solidFill>
          </a:ln>
        </p:spPr>
      </p:pic>
      <p:grpSp>
        <p:nvGrpSpPr>
          <p:cNvPr id="17" name="Shape 928">
            <a:extLst>
              <a:ext uri="{FF2B5EF4-FFF2-40B4-BE49-F238E27FC236}">
                <a16:creationId xmlns:a16="http://schemas.microsoft.com/office/drawing/2014/main" id="{4481B26A-B395-4AD0-9566-DE65FB6B551D}"/>
              </a:ext>
            </a:extLst>
          </p:cNvPr>
          <p:cNvGrpSpPr/>
          <p:nvPr/>
        </p:nvGrpSpPr>
        <p:grpSpPr>
          <a:xfrm>
            <a:off x="284979" y="599016"/>
            <a:ext cx="279063" cy="353317"/>
            <a:chOff x="2635450" y="4321225"/>
            <a:chExt cx="368400" cy="466425"/>
          </a:xfrm>
        </p:grpSpPr>
        <p:sp>
          <p:nvSpPr>
            <p:cNvPr id="18" name="Shape 929">
              <a:extLst>
                <a:ext uri="{FF2B5EF4-FFF2-40B4-BE49-F238E27FC236}">
                  <a16:creationId xmlns:a16="http://schemas.microsoft.com/office/drawing/2014/main" id="{0D38FDA4-C1D6-4171-85DE-F780DEC88C88}"/>
                </a:ext>
              </a:extLst>
            </p:cNvPr>
            <p:cNvSpPr/>
            <p:nvPr/>
          </p:nvSpPr>
          <p:spPr>
            <a:xfrm>
              <a:off x="2635450" y="4653050"/>
              <a:ext cx="368400" cy="134600"/>
            </a:xfrm>
            <a:custGeom>
              <a:avLst/>
              <a:gdLst/>
              <a:ahLst/>
              <a:cxnLst/>
              <a:rect l="0" t="0" r="0" b="0"/>
              <a:pathLst>
                <a:path w="14736" h="5384" fill="none" extrusionOk="0">
                  <a:moveTo>
                    <a:pt x="6723" y="1"/>
                  </a:moveTo>
                  <a:lnTo>
                    <a:pt x="6723" y="1"/>
                  </a:lnTo>
                  <a:lnTo>
                    <a:pt x="6187" y="49"/>
                  </a:lnTo>
                  <a:lnTo>
                    <a:pt x="5651" y="147"/>
                  </a:lnTo>
                  <a:lnTo>
                    <a:pt x="5140" y="269"/>
                  </a:lnTo>
                  <a:lnTo>
                    <a:pt x="4628" y="415"/>
                  </a:lnTo>
                  <a:lnTo>
                    <a:pt x="4141" y="610"/>
                  </a:lnTo>
                  <a:lnTo>
                    <a:pt x="3678" y="829"/>
                  </a:lnTo>
                  <a:lnTo>
                    <a:pt x="3216" y="1072"/>
                  </a:lnTo>
                  <a:lnTo>
                    <a:pt x="2777" y="1340"/>
                  </a:lnTo>
                  <a:lnTo>
                    <a:pt x="2363" y="1633"/>
                  </a:lnTo>
                  <a:lnTo>
                    <a:pt x="1949" y="1949"/>
                  </a:lnTo>
                  <a:lnTo>
                    <a:pt x="1584" y="2290"/>
                  </a:lnTo>
                  <a:lnTo>
                    <a:pt x="1219" y="2655"/>
                  </a:lnTo>
                  <a:lnTo>
                    <a:pt x="878" y="3045"/>
                  </a:lnTo>
                  <a:lnTo>
                    <a:pt x="561" y="3459"/>
                  </a:lnTo>
                  <a:lnTo>
                    <a:pt x="269" y="3873"/>
                  </a:lnTo>
                  <a:lnTo>
                    <a:pt x="1" y="4312"/>
                  </a:lnTo>
                  <a:lnTo>
                    <a:pt x="1" y="4312"/>
                  </a:lnTo>
                  <a:lnTo>
                    <a:pt x="293" y="4433"/>
                  </a:lnTo>
                  <a:lnTo>
                    <a:pt x="610" y="4555"/>
                  </a:lnTo>
                  <a:lnTo>
                    <a:pt x="1316" y="4750"/>
                  </a:lnTo>
                  <a:lnTo>
                    <a:pt x="2120" y="4945"/>
                  </a:lnTo>
                  <a:lnTo>
                    <a:pt x="3045" y="5091"/>
                  </a:lnTo>
                  <a:lnTo>
                    <a:pt x="4019" y="5213"/>
                  </a:lnTo>
                  <a:lnTo>
                    <a:pt x="5091" y="5310"/>
                  </a:lnTo>
                  <a:lnTo>
                    <a:pt x="6211" y="5359"/>
                  </a:lnTo>
                  <a:lnTo>
                    <a:pt x="7356" y="5383"/>
                  </a:lnTo>
                  <a:lnTo>
                    <a:pt x="7356" y="5383"/>
                  </a:lnTo>
                  <a:lnTo>
                    <a:pt x="8525" y="5359"/>
                  </a:lnTo>
                  <a:lnTo>
                    <a:pt x="9645" y="5310"/>
                  </a:lnTo>
                  <a:lnTo>
                    <a:pt x="10717" y="5213"/>
                  </a:lnTo>
                  <a:lnTo>
                    <a:pt x="11691" y="5091"/>
                  </a:lnTo>
                  <a:lnTo>
                    <a:pt x="12617" y="4945"/>
                  </a:lnTo>
                  <a:lnTo>
                    <a:pt x="13420" y="4750"/>
                  </a:lnTo>
                  <a:lnTo>
                    <a:pt x="14127" y="4555"/>
                  </a:lnTo>
                  <a:lnTo>
                    <a:pt x="14443" y="4433"/>
                  </a:lnTo>
                  <a:lnTo>
                    <a:pt x="14736" y="4312"/>
                  </a:lnTo>
                  <a:lnTo>
                    <a:pt x="14736" y="4312"/>
                  </a:lnTo>
                  <a:lnTo>
                    <a:pt x="14468" y="3873"/>
                  </a:lnTo>
                  <a:lnTo>
                    <a:pt x="14175" y="3459"/>
                  </a:lnTo>
                  <a:lnTo>
                    <a:pt x="13859" y="3045"/>
                  </a:lnTo>
                  <a:lnTo>
                    <a:pt x="13518" y="2655"/>
                  </a:lnTo>
                  <a:lnTo>
                    <a:pt x="13153" y="2290"/>
                  </a:lnTo>
                  <a:lnTo>
                    <a:pt x="12787" y="1949"/>
                  </a:lnTo>
                  <a:lnTo>
                    <a:pt x="12373" y="1633"/>
                  </a:lnTo>
                  <a:lnTo>
                    <a:pt x="11959" y="1340"/>
                  </a:lnTo>
                  <a:lnTo>
                    <a:pt x="11521" y="1072"/>
                  </a:lnTo>
                  <a:lnTo>
                    <a:pt x="11058" y="829"/>
                  </a:lnTo>
                  <a:lnTo>
                    <a:pt x="10595" y="610"/>
                  </a:lnTo>
                  <a:lnTo>
                    <a:pt x="10108" y="415"/>
                  </a:lnTo>
                  <a:lnTo>
                    <a:pt x="9597" y="269"/>
                  </a:lnTo>
                  <a:lnTo>
                    <a:pt x="9085" y="147"/>
                  </a:lnTo>
                  <a:lnTo>
                    <a:pt x="8549" y="49"/>
                  </a:lnTo>
                  <a:lnTo>
                    <a:pt x="8014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930">
              <a:extLst>
                <a:ext uri="{FF2B5EF4-FFF2-40B4-BE49-F238E27FC236}">
                  <a16:creationId xmlns:a16="http://schemas.microsoft.com/office/drawing/2014/main" id="{3B5B8F74-3956-4DDA-977C-C96E78DB6EE9}"/>
                </a:ext>
              </a:extLst>
            </p:cNvPr>
            <p:cNvSpPr/>
            <p:nvPr/>
          </p:nvSpPr>
          <p:spPr>
            <a:xfrm>
              <a:off x="2819350" y="4321225"/>
              <a:ext cx="25" cy="347075"/>
            </a:xfrm>
            <a:custGeom>
              <a:avLst/>
              <a:gdLst/>
              <a:ahLst/>
              <a:cxnLst/>
              <a:rect l="0" t="0" r="0" b="0"/>
              <a:pathLst>
                <a:path w="1" h="13883" fill="none" extrusionOk="0">
                  <a:moveTo>
                    <a:pt x="0" y="13883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931">
              <a:extLst>
                <a:ext uri="{FF2B5EF4-FFF2-40B4-BE49-F238E27FC236}">
                  <a16:creationId xmlns:a16="http://schemas.microsoft.com/office/drawing/2014/main" id="{E11773DB-D012-4421-A9BB-2E1C5E485387}"/>
                </a:ext>
              </a:extLst>
            </p:cNvPr>
            <p:cNvSpPr/>
            <p:nvPr/>
          </p:nvSpPr>
          <p:spPr>
            <a:xfrm>
              <a:off x="2835175" y="4328525"/>
              <a:ext cx="114475" cy="114500"/>
            </a:xfrm>
            <a:custGeom>
              <a:avLst/>
              <a:gdLst/>
              <a:ahLst/>
              <a:cxnLst/>
              <a:rect l="0" t="0" r="0" b="0"/>
              <a:pathLst>
                <a:path w="4579" h="4580" fill="none" extrusionOk="0">
                  <a:moveTo>
                    <a:pt x="707" y="4190"/>
                  </a:moveTo>
                  <a:lnTo>
                    <a:pt x="707" y="4190"/>
                  </a:lnTo>
                  <a:lnTo>
                    <a:pt x="853" y="4287"/>
                  </a:lnTo>
                  <a:lnTo>
                    <a:pt x="999" y="4384"/>
                  </a:lnTo>
                  <a:lnTo>
                    <a:pt x="1145" y="4458"/>
                  </a:lnTo>
                  <a:lnTo>
                    <a:pt x="1315" y="4506"/>
                  </a:lnTo>
                  <a:lnTo>
                    <a:pt x="1462" y="4555"/>
                  </a:lnTo>
                  <a:lnTo>
                    <a:pt x="1632" y="4579"/>
                  </a:lnTo>
                  <a:lnTo>
                    <a:pt x="1803" y="4579"/>
                  </a:lnTo>
                  <a:lnTo>
                    <a:pt x="1973" y="4579"/>
                  </a:lnTo>
                  <a:lnTo>
                    <a:pt x="2143" y="4579"/>
                  </a:lnTo>
                  <a:lnTo>
                    <a:pt x="2290" y="4531"/>
                  </a:lnTo>
                  <a:lnTo>
                    <a:pt x="2460" y="4506"/>
                  </a:lnTo>
                  <a:lnTo>
                    <a:pt x="2606" y="4433"/>
                  </a:lnTo>
                  <a:lnTo>
                    <a:pt x="2777" y="4360"/>
                  </a:lnTo>
                  <a:lnTo>
                    <a:pt x="2923" y="4263"/>
                  </a:lnTo>
                  <a:lnTo>
                    <a:pt x="3069" y="4165"/>
                  </a:lnTo>
                  <a:lnTo>
                    <a:pt x="3191" y="4043"/>
                  </a:lnTo>
                  <a:lnTo>
                    <a:pt x="3191" y="4043"/>
                  </a:lnTo>
                  <a:lnTo>
                    <a:pt x="3337" y="3873"/>
                  </a:lnTo>
                  <a:lnTo>
                    <a:pt x="3459" y="3678"/>
                  </a:lnTo>
                  <a:lnTo>
                    <a:pt x="3605" y="3410"/>
                  </a:lnTo>
                  <a:lnTo>
                    <a:pt x="3727" y="3142"/>
                  </a:lnTo>
                  <a:lnTo>
                    <a:pt x="3994" y="2485"/>
                  </a:lnTo>
                  <a:lnTo>
                    <a:pt x="4214" y="1827"/>
                  </a:lnTo>
                  <a:lnTo>
                    <a:pt x="4384" y="1170"/>
                  </a:lnTo>
                  <a:lnTo>
                    <a:pt x="4506" y="634"/>
                  </a:lnTo>
                  <a:lnTo>
                    <a:pt x="4579" y="220"/>
                  </a:lnTo>
                  <a:lnTo>
                    <a:pt x="4579" y="98"/>
                  </a:lnTo>
                  <a:lnTo>
                    <a:pt x="4555" y="25"/>
                  </a:lnTo>
                  <a:lnTo>
                    <a:pt x="4555" y="25"/>
                  </a:lnTo>
                  <a:lnTo>
                    <a:pt x="4482" y="1"/>
                  </a:lnTo>
                  <a:lnTo>
                    <a:pt x="4360" y="25"/>
                  </a:lnTo>
                  <a:lnTo>
                    <a:pt x="3970" y="74"/>
                  </a:lnTo>
                  <a:lnTo>
                    <a:pt x="3410" y="195"/>
                  </a:lnTo>
                  <a:lnTo>
                    <a:pt x="2752" y="390"/>
                  </a:lnTo>
                  <a:lnTo>
                    <a:pt x="2095" y="609"/>
                  </a:lnTo>
                  <a:lnTo>
                    <a:pt x="1462" y="853"/>
                  </a:lnTo>
                  <a:lnTo>
                    <a:pt x="1169" y="975"/>
                  </a:lnTo>
                  <a:lnTo>
                    <a:pt x="926" y="1121"/>
                  </a:lnTo>
                  <a:lnTo>
                    <a:pt x="707" y="1267"/>
                  </a:lnTo>
                  <a:lnTo>
                    <a:pt x="536" y="1389"/>
                  </a:lnTo>
                  <a:lnTo>
                    <a:pt x="536" y="1389"/>
                  </a:lnTo>
                  <a:lnTo>
                    <a:pt x="414" y="1535"/>
                  </a:lnTo>
                  <a:lnTo>
                    <a:pt x="317" y="1657"/>
                  </a:lnTo>
                  <a:lnTo>
                    <a:pt x="219" y="1803"/>
                  </a:lnTo>
                  <a:lnTo>
                    <a:pt x="146" y="1973"/>
                  </a:lnTo>
                  <a:lnTo>
                    <a:pt x="98" y="2119"/>
                  </a:lnTo>
                  <a:lnTo>
                    <a:pt x="49" y="2290"/>
                  </a:lnTo>
                  <a:lnTo>
                    <a:pt x="0" y="2460"/>
                  </a:lnTo>
                  <a:lnTo>
                    <a:pt x="0" y="2607"/>
                  </a:lnTo>
                  <a:lnTo>
                    <a:pt x="0" y="2777"/>
                  </a:lnTo>
                  <a:lnTo>
                    <a:pt x="0" y="2948"/>
                  </a:lnTo>
                  <a:lnTo>
                    <a:pt x="25" y="3118"/>
                  </a:lnTo>
                  <a:lnTo>
                    <a:pt x="73" y="3264"/>
                  </a:lnTo>
                  <a:lnTo>
                    <a:pt x="146" y="3435"/>
                  </a:lnTo>
                  <a:lnTo>
                    <a:pt x="195" y="3581"/>
                  </a:lnTo>
                  <a:lnTo>
                    <a:pt x="293" y="3727"/>
                  </a:lnTo>
                  <a:lnTo>
                    <a:pt x="390" y="3873"/>
                  </a:lnTo>
                  <a:lnTo>
                    <a:pt x="707" y="419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932">
              <a:extLst>
                <a:ext uri="{FF2B5EF4-FFF2-40B4-BE49-F238E27FC236}">
                  <a16:creationId xmlns:a16="http://schemas.microsoft.com/office/drawing/2014/main" id="{08791C36-D4BF-40DC-9F94-C0B8F0B759BE}"/>
                </a:ext>
              </a:extLst>
            </p:cNvPr>
            <p:cNvSpPr/>
            <p:nvPr/>
          </p:nvSpPr>
          <p:spPr>
            <a:xfrm>
              <a:off x="2850400" y="4372975"/>
              <a:ext cx="54825" cy="54825"/>
            </a:xfrm>
            <a:custGeom>
              <a:avLst/>
              <a:gdLst/>
              <a:ahLst/>
              <a:cxnLst/>
              <a:rect l="0" t="0" r="0" b="0"/>
              <a:pathLst>
                <a:path w="2193" h="2193" fill="none" extrusionOk="0">
                  <a:moveTo>
                    <a:pt x="2192" y="0"/>
                  </a:moveTo>
                  <a:lnTo>
                    <a:pt x="0" y="219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933">
              <a:extLst>
                <a:ext uri="{FF2B5EF4-FFF2-40B4-BE49-F238E27FC236}">
                  <a16:creationId xmlns:a16="http://schemas.microsoft.com/office/drawing/2014/main" id="{63E5CDDA-31B6-4E05-A9B7-FF4B66C5291E}"/>
                </a:ext>
              </a:extLst>
            </p:cNvPr>
            <p:cNvSpPr/>
            <p:nvPr/>
          </p:nvSpPr>
          <p:spPr>
            <a:xfrm>
              <a:off x="2646425" y="4429600"/>
              <a:ext cx="156500" cy="156500"/>
            </a:xfrm>
            <a:custGeom>
              <a:avLst/>
              <a:gdLst/>
              <a:ahLst/>
              <a:cxnLst/>
              <a:rect l="0" t="0" r="0" b="0"/>
              <a:pathLst>
                <a:path w="6260" h="6260" fill="none" extrusionOk="0">
                  <a:moveTo>
                    <a:pt x="5675" y="5334"/>
                  </a:moveTo>
                  <a:lnTo>
                    <a:pt x="5675" y="5334"/>
                  </a:lnTo>
                  <a:lnTo>
                    <a:pt x="5821" y="5139"/>
                  </a:lnTo>
                  <a:lnTo>
                    <a:pt x="5943" y="4945"/>
                  </a:lnTo>
                  <a:lnTo>
                    <a:pt x="6040" y="4725"/>
                  </a:lnTo>
                  <a:lnTo>
                    <a:pt x="6138" y="4506"/>
                  </a:lnTo>
                  <a:lnTo>
                    <a:pt x="6186" y="4287"/>
                  </a:lnTo>
                  <a:lnTo>
                    <a:pt x="6235" y="4043"/>
                  </a:lnTo>
                  <a:lnTo>
                    <a:pt x="6259" y="3824"/>
                  </a:lnTo>
                  <a:lnTo>
                    <a:pt x="6259" y="3581"/>
                  </a:lnTo>
                  <a:lnTo>
                    <a:pt x="6235" y="3361"/>
                  </a:lnTo>
                  <a:lnTo>
                    <a:pt x="6186" y="3118"/>
                  </a:lnTo>
                  <a:lnTo>
                    <a:pt x="6138" y="2899"/>
                  </a:lnTo>
                  <a:lnTo>
                    <a:pt x="6040" y="2680"/>
                  </a:lnTo>
                  <a:lnTo>
                    <a:pt x="5943" y="2460"/>
                  </a:lnTo>
                  <a:lnTo>
                    <a:pt x="5821" y="2266"/>
                  </a:lnTo>
                  <a:lnTo>
                    <a:pt x="5675" y="2071"/>
                  </a:lnTo>
                  <a:lnTo>
                    <a:pt x="5504" y="1900"/>
                  </a:lnTo>
                  <a:lnTo>
                    <a:pt x="5504" y="1900"/>
                  </a:lnTo>
                  <a:lnTo>
                    <a:pt x="5285" y="1705"/>
                  </a:lnTo>
                  <a:lnTo>
                    <a:pt x="4993" y="1510"/>
                  </a:lnTo>
                  <a:lnTo>
                    <a:pt x="4652" y="1316"/>
                  </a:lnTo>
                  <a:lnTo>
                    <a:pt x="4262" y="1145"/>
                  </a:lnTo>
                  <a:lnTo>
                    <a:pt x="3848" y="975"/>
                  </a:lnTo>
                  <a:lnTo>
                    <a:pt x="3410" y="804"/>
                  </a:lnTo>
                  <a:lnTo>
                    <a:pt x="2484" y="488"/>
                  </a:lnTo>
                  <a:lnTo>
                    <a:pt x="1608" y="244"/>
                  </a:lnTo>
                  <a:lnTo>
                    <a:pt x="853" y="74"/>
                  </a:lnTo>
                  <a:lnTo>
                    <a:pt x="536" y="25"/>
                  </a:lnTo>
                  <a:lnTo>
                    <a:pt x="292" y="0"/>
                  </a:lnTo>
                  <a:lnTo>
                    <a:pt x="122" y="0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0" y="122"/>
                  </a:lnTo>
                  <a:lnTo>
                    <a:pt x="0" y="293"/>
                  </a:lnTo>
                  <a:lnTo>
                    <a:pt x="25" y="536"/>
                  </a:lnTo>
                  <a:lnTo>
                    <a:pt x="73" y="853"/>
                  </a:lnTo>
                  <a:lnTo>
                    <a:pt x="244" y="1608"/>
                  </a:lnTo>
                  <a:lnTo>
                    <a:pt x="487" y="2485"/>
                  </a:lnTo>
                  <a:lnTo>
                    <a:pt x="804" y="3410"/>
                  </a:lnTo>
                  <a:lnTo>
                    <a:pt x="974" y="3849"/>
                  </a:lnTo>
                  <a:lnTo>
                    <a:pt x="1145" y="4263"/>
                  </a:lnTo>
                  <a:lnTo>
                    <a:pt x="1315" y="4652"/>
                  </a:lnTo>
                  <a:lnTo>
                    <a:pt x="1510" y="4993"/>
                  </a:lnTo>
                  <a:lnTo>
                    <a:pt x="1705" y="5286"/>
                  </a:lnTo>
                  <a:lnTo>
                    <a:pt x="1900" y="5505"/>
                  </a:lnTo>
                  <a:lnTo>
                    <a:pt x="1900" y="5505"/>
                  </a:lnTo>
                  <a:lnTo>
                    <a:pt x="2070" y="5675"/>
                  </a:lnTo>
                  <a:lnTo>
                    <a:pt x="2265" y="5821"/>
                  </a:lnTo>
                  <a:lnTo>
                    <a:pt x="2460" y="5943"/>
                  </a:lnTo>
                  <a:lnTo>
                    <a:pt x="2679" y="6041"/>
                  </a:lnTo>
                  <a:lnTo>
                    <a:pt x="2898" y="6138"/>
                  </a:lnTo>
                  <a:lnTo>
                    <a:pt x="3118" y="6187"/>
                  </a:lnTo>
                  <a:lnTo>
                    <a:pt x="3361" y="6235"/>
                  </a:lnTo>
                  <a:lnTo>
                    <a:pt x="3580" y="6260"/>
                  </a:lnTo>
                  <a:lnTo>
                    <a:pt x="3824" y="6260"/>
                  </a:lnTo>
                  <a:lnTo>
                    <a:pt x="4043" y="6235"/>
                  </a:lnTo>
                  <a:lnTo>
                    <a:pt x="4287" y="6187"/>
                  </a:lnTo>
                  <a:lnTo>
                    <a:pt x="4506" y="6138"/>
                  </a:lnTo>
                  <a:lnTo>
                    <a:pt x="4725" y="6041"/>
                  </a:lnTo>
                  <a:lnTo>
                    <a:pt x="4944" y="5943"/>
                  </a:lnTo>
                  <a:lnTo>
                    <a:pt x="5139" y="5821"/>
                  </a:lnTo>
                  <a:lnTo>
                    <a:pt x="5334" y="5675"/>
                  </a:lnTo>
                  <a:lnTo>
                    <a:pt x="5675" y="533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934">
              <a:extLst>
                <a:ext uri="{FF2B5EF4-FFF2-40B4-BE49-F238E27FC236}">
                  <a16:creationId xmlns:a16="http://schemas.microsoft.com/office/drawing/2014/main" id="{6D414AE9-1995-49E8-8E6B-C004527C0463}"/>
                </a:ext>
              </a:extLst>
            </p:cNvPr>
            <p:cNvSpPr/>
            <p:nvPr/>
          </p:nvSpPr>
          <p:spPr>
            <a:xfrm>
              <a:off x="2696350" y="4479525"/>
              <a:ext cx="87100" cy="87100"/>
            </a:xfrm>
            <a:custGeom>
              <a:avLst/>
              <a:gdLst/>
              <a:ahLst/>
              <a:cxnLst/>
              <a:rect l="0" t="0" r="0" b="0"/>
              <a:pathLst>
                <a:path w="3484" h="3484" fill="none" extrusionOk="0">
                  <a:moveTo>
                    <a:pt x="0" y="1"/>
                  </a:moveTo>
                  <a:lnTo>
                    <a:pt x="3483" y="348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249">
            <a:extLst>
              <a:ext uri="{FF2B5EF4-FFF2-40B4-BE49-F238E27FC236}">
                <a16:creationId xmlns:a16="http://schemas.microsoft.com/office/drawing/2014/main" id="{1FC1A539-6BA9-4A95-9C19-67B9BC3FDD09}"/>
              </a:ext>
            </a:extLst>
          </p:cNvPr>
          <p:cNvSpPr txBox="1">
            <a:spLocks/>
          </p:cNvSpPr>
          <p:nvPr/>
        </p:nvSpPr>
        <p:spPr>
          <a:xfrm>
            <a:off x="4458272" y="1421841"/>
            <a:ext cx="2595671" cy="97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just">
              <a:spcBef>
                <a:spcPts val="0"/>
              </a:spcBef>
              <a:buFont typeface="Roboto Condensed Light"/>
              <a:buNone/>
            </a:pPr>
            <a:r>
              <a:rPr lang="pl-PL" sz="1100" b="1" dirty="0">
                <a:solidFill>
                  <a:schemeClr val="tx1"/>
                </a:solidFill>
              </a:rPr>
              <a:t>Rezerwat przyrody </a:t>
            </a:r>
            <a:r>
              <a:rPr lang="pl-PL" sz="1100" b="1" dirty="0" err="1">
                <a:solidFill>
                  <a:schemeClr val="tx1"/>
                </a:solidFill>
              </a:rPr>
              <a:t>Horowe</a:t>
            </a:r>
            <a:r>
              <a:rPr lang="pl-PL" sz="1100" b="1" dirty="0">
                <a:solidFill>
                  <a:schemeClr val="tx1"/>
                </a:solidFill>
              </a:rPr>
              <a:t> Bagno.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000" b="1" dirty="0">
                <a:solidFill>
                  <a:schemeClr val="tx1"/>
                </a:solidFill>
              </a:rPr>
              <a:t>Celem ochrony jest zachowanie zróżnicowanego obszaru wilgotnych lasów, torfowisk i wód        ze stanowiskami licznych gatunków roślin rzadkich i chronionych, będącego ostoją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000" b="1" dirty="0">
                <a:solidFill>
                  <a:schemeClr val="tx1"/>
                </a:solidFill>
              </a:rPr>
              <a:t>i miejscem rozrodu licznych gatunków zwierząt.</a:t>
            </a:r>
          </a:p>
        </p:txBody>
      </p:sp>
    </p:spTree>
    <p:extLst>
      <p:ext uri="{BB962C8B-B14F-4D97-AF65-F5344CB8AC3E}">
        <p14:creationId xmlns:p14="http://schemas.microsoft.com/office/powerpoint/2010/main" val="642904064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796</Words>
  <Application>Microsoft Office PowerPoint</Application>
  <PresentationFormat>Pokaz na ekranie (16:9)</PresentationFormat>
  <Paragraphs>147</Paragraphs>
  <Slides>23</Slides>
  <Notes>23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Wingdings</vt:lpstr>
      <vt:lpstr>Arial</vt:lpstr>
      <vt:lpstr>Roboto Condensed Light</vt:lpstr>
      <vt:lpstr>Arvo</vt:lpstr>
      <vt:lpstr>Roboto Condensed</vt:lpstr>
      <vt:lpstr>Salerio template</vt:lpstr>
      <vt:lpstr>CorelDRAW</vt:lpstr>
      <vt:lpstr>POWIAT WOŁOMIŃSKI</vt:lpstr>
      <vt:lpstr>POWIAT WOŁOMIŃSKI</vt:lpstr>
      <vt:lpstr>Prezentacja programu PowerPoint</vt:lpstr>
      <vt:lpstr>Widok inwestycji od strony trasy S8</vt:lpstr>
      <vt:lpstr>Lokalizacja  inwestycji</vt:lpstr>
      <vt:lpstr>Prezentacja programu PowerPoint</vt:lpstr>
      <vt:lpstr>Przebudowa wraz rozbudową ul. Dworkowej w Kobyłce  i budowa ul. Głównej w Markach, pow. wołomiński </vt:lpstr>
      <vt:lpstr>PARAMETRY I WYPOSAŻENIE DROGI</vt:lpstr>
      <vt:lpstr>OCHRONA ŚRODOWISKA</vt:lpstr>
      <vt:lpstr>DOKUMENTACJA FOTOGRAFICZNA</vt:lpstr>
      <vt:lpstr>RONDO: DWORKOWA, MARECKA, SZEROKA</vt:lpstr>
      <vt:lpstr>RONDO: DWORKOWA, MARECKA, SZEROKA</vt:lpstr>
      <vt:lpstr>DOKUMENTACJA FOTOGRAFICZNA</vt:lpstr>
      <vt:lpstr>ULICA DWORKOWA</vt:lpstr>
      <vt:lpstr>ULICA DWORKOWA</vt:lpstr>
      <vt:lpstr>ULICA GŁÓWNA</vt:lpstr>
      <vt:lpstr>ULICA GŁÓWNA</vt:lpstr>
      <vt:lpstr>HARMONOGRAM RZECZOWO-FINANSOWY</vt:lpstr>
      <vt:lpstr>ZADANIA REALIZOWANE W RAMACH INWESTYCJI</vt:lpstr>
      <vt:lpstr>72 250,50 pln</vt:lpstr>
      <vt:lpstr>5 694 129,57 pln</vt:lpstr>
      <vt:lpstr>KORZYŚCI Z REALIZACJI INWESTYCJI</vt:lpstr>
      <vt:lpstr>Dziękujemy 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M.Szczepanowski</cp:lastModifiedBy>
  <cp:revision>50</cp:revision>
  <dcterms:modified xsi:type="dcterms:W3CDTF">2018-02-08T09:01:52Z</dcterms:modified>
</cp:coreProperties>
</file>